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62" r:id="rId3"/>
    <p:sldId id="323" r:id="rId4"/>
    <p:sldId id="321" r:id="rId5"/>
    <p:sldId id="322" r:id="rId6"/>
    <p:sldId id="328" r:id="rId7"/>
    <p:sldId id="327" r:id="rId8"/>
    <p:sldId id="318" r:id="rId9"/>
    <p:sldId id="268" r:id="rId10"/>
    <p:sldId id="326" r:id="rId11"/>
    <p:sldId id="329" r:id="rId12"/>
    <p:sldId id="319" r:id="rId13"/>
    <p:sldId id="324" r:id="rId14"/>
    <p:sldId id="30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62" autoAdjust="0"/>
    <p:restoredTop sz="94660"/>
  </p:normalViewPr>
  <p:slideViewPr>
    <p:cSldViewPr snapToGrid="0">
      <p:cViewPr>
        <p:scale>
          <a:sx n="70" d="100"/>
          <a:sy n="70" d="100"/>
        </p:scale>
        <p:origin x="762" y="48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hyperlink" Target="http://www.freestockphotos.biz/stockphoto/14957" TargetMode="External"/><Relationship Id="rId7" Type="http://schemas.openxmlformats.org/officeDocument/2006/relationships/hyperlink" Target="https://slides.com/billymeinke/caltrain-bikes/fullscreen" TargetMode="External"/><Relationship Id="rId2" Type="http://schemas.openxmlformats.org/officeDocument/2006/relationships/image" Target="../media/image3.png"/><Relationship Id="rId1" Type="http://schemas.openxmlformats.org/officeDocument/2006/relationships/hyperlink" Target="https://dhss.delaware.gov/dhss/dph/epi/wwwnc.cdc.gov/travel" TargetMode="Externa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https://dhss.delaware.gov/dhss/dph/epi/wwwnc.cdc.gov/travel" TargetMode="External"/><Relationship Id="rId2" Type="http://schemas.openxmlformats.org/officeDocument/2006/relationships/hyperlink" Target="http://www.freestockphotos.biz/stockphoto/14957" TargetMode="External"/><Relationship Id="rId1" Type="http://schemas.openxmlformats.org/officeDocument/2006/relationships/image" Target="../media/image3.png"/><Relationship Id="rId6" Type="http://schemas.openxmlformats.org/officeDocument/2006/relationships/hyperlink" Target="https://slides.com/billymeinke/caltrain-bikes/fullscreen" TargetMode="External"/><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A35CF5-6938-478A-83DD-59692663424F}" type="doc">
      <dgm:prSet loTypeId="urn:microsoft.com/office/officeart/2018/5/layout/IconCircleLabelList" loCatId="icon" qsTypeId="urn:microsoft.com/office/officeart/2005/8/quickstyle/simple1" qsCatId="simple" csTypeId="urn:microsoft.com/office/officeart/2018/5/colors/Iconchunking_neutralicon_colorful2" csCatId="colorful" phldr="1"/>
      <dgm:spPr/>
      <dgm:t>
        <a:bodyPr/>
        <a:lstStyle/>
        <a:p>
          <a:endParaRPr lang="en-US"/>
        </a:p>
      </dgm:t>
    </dgm:pt>
    <dgm:pt modelId="{0132EB85-CF37-47F0-BBBE-57FC867EC435}">
      <dgm:prSet/>
      <dgm:spPr/>
      <dgm:t>
        <a:bodyPr/>
        <a:lstStyle/>
        <a:p>
          <a:pPr>
            <a:lnSpc>
              <a:spcPct val="100000"/>
            </a:lnSpc>
            <a:defRPr cap="all"/>
          </a:pPr>
          <a:r>
            <a:rPr lang="en-US" dirty="0"/>
            <a:t>Travelers to and from certain areas of China, Italy, South Korea, Japan and Iran are at increased risk.  as are their close contacts</a:t>
          </a:r>
        </a:p>
      </dgm:t>
    </dgm:pt>
    <dgm:pt modelId="{3E9D7625-C61D-4D97-A329-16BC2AEE5FDF}" type="parTrans" cxnId="{67178035-1932-4026-9B13-7378EFF1D9ED}">
      <dgm:prSet/>
      <dgm:spPr/>
      <dgm:t>
        <a:bodyPr/>
        <a:lstStyle/>
        <a:p>
          <a:endParaRPr lang="en-US"/>
        </a:p>
      </dgm:t>
    </dgm:pt>
    <dgm:pt modelId="{B1778F3A-21B1-4CA4-B09E-F5BC28D25D1B}" type="sibTrans" cxnId="{67178035-1932-4026-9B13-7378EFF1D9ED}">
      <dgm:prSet/>
      <dgm:spPr/>
      <dgm:t>
        <a:bodyPr/>
        <a:lstStyle/>
        <a:p>
          <a:endParaRPr lang="en-US"/>
        </a:p>
      </dgm:t>
    </dgm:pt>
    <dgm:pt modelId="{D0F00B2E-E559-4355-B0B3-FF6242613FA7}">
      <dgm:prSet/>
      <dgm:spPr/>
      <dgm:t>
        <a:bodyPr/>
        <a:lstStyle/>
        <a:p>
          <a:pPr>
            <a:lnSpc>
              <a:spcPct val="100000"/>
            </a:lnSpc>
            <a:defRPr cap="all"/>
          </a:pPr>
          <a:r>
            <a:rPr lang="en-US"/>
            <a:t>Current risk to the general public is low</a:t>
          </a:r>
        </a:p>
      </dgm:t>
    </dgm:pt>
    <dgm:pt modelId="{EA813C4C-6E10-4AFF-A9EE-30D77EA7B7EE}" type="parTrans" cxnId="{C504DF5E-21E8-4A6F-9A62-2E89A675EDB7}">
      <dgm:prSet/>
      <dgm:spPr/>
      <dgm:t>
        <a:bodyPr/>
        <a:lstStyle/>
        <a:p>
          <a:endParaRPr lang="en-US"/>
        </a:p>
      </dgm:t>
    </dgm:pt>
    <dgm:pt modelId="{6B40EF34-0E94-4829-8174-31764D08E508}" type="sibTrans" cxnId="{C504DF5E-21E8-4A6F-9A62-2E89A675EDB7}">
      <dgm:prSet/>
      <dgm:spPr/>
      <dgm:t>
        <a:bodyPr/>
        <a:lstStyle/>
        <a:p>
          <a:endParaRPr lang="en-US"/>
        </a:p>
      </dgm:t>
    </dgm:pt>
    <dgm:pt modelId="{F2C25ADF-8F64-425D-B233-F6ECCE078F87}">
      <dgm:prSet/>
      <dgm:spPr/>
      <dgm:t>
        <a:bodyPr/>
        <a:lstStyle/>
        <a:p>
          <a:pPr>
            <a:lnSpc>
              <a:spcPct val="100000"/>
            </a:lnSpc>
            <a:defRPr cap="all"/>
          </a:pPr>
          <a:r>
            <a:rPr lang="en-US"/>
            <a:t>See travel guidance from the Centers for Disease Control and Prevention at </a:t>
          </a:r>
          <a:r>
            <a:rPr lang="en-US">
              <a:hlinkClick xmlns:r="http://schemas.openxmlformats.org/officeDocument/2006/relationships" r:id="rId1"/>
            </a:rPr>
            <a:t>wwwnc.cdc.gov/travel</a:t>
          </a:r>
          <a:endParaRPr lang="en-US"/>
        </a:p>
      </dgm:t>
    </dgm:pt>
    <dgm:pt modelId="{20BCF9CA-437F-4728-A79C-BCBE61B22AD7}" type="parTrans" cxnId="{BBEEF267-9EFB-4FE1-B446-8E11693491CD}">
      <dgm:prSet/>
      <dgm:spPr/>
      <dgm:t>
        <a:bodyPr/>
        <a:lstStyle/>
        <a:p>
          <a:endParaRPr lang="en-US"/>
        </a:p>
      </dgm:t>
    </dgm:pt>
    <dgm:pt modelId="{CD1F7A2F-EF69-4800-9798-534DF7F561B1}" type="sibTrans" cxnId="{BBEEF267-9EFB-4FE1-B446-8E11693491CD}">
      <dgm:prSet/>
      <dgm:spPr/>
      <dgm:t>
        <a:bodyPr/>
        <a:lstStyle/>
        <a:p>
          <a:endParaRPr lang="en-US"/>
        </a:p>
      </dgm:t>
    </dgm:pt>
    <dgm:pt modelId="{3C452343-2D38-4517-892B-F92C015E21D3}" type="pres">
      <dgm:prSet presAssocID="{3FA35CF5-6938-478A-83DD-59692663424F}" presName="root" presStyleCnt="0">
        <dgm:presLayoutVars>
          <dgm:dir/>
          <dgm:resizeHandles val="exact"/>
        </dgm:presLayoutVars>
      </dgm:prSet>
      <dgm:spPr/>
    </dgm:pt>
    <dgm:pt modelId="{268FC78A-07EC-42FE-8E22-7E6EF832636F}" type="pres">
      <dgm:prSet presAssocID="{0132EB85-CF37-47F0-BBBE-57FC867EC435}" presName="compNode" presStyleCnt="0"/>
      <dgm:spPr/>
    </dgm:pt>
    <dgm:pt modelId="{B41B2545-C220-4C70-8A6A-F191B95EB266}" type="pres">
      <dgm:prSet presAssocID="{0132EB85-CF37-47F0-BBBE-57FC867EC435}" presName="iconBgRect" presStyleLbl="bgShp" presStyleIdx="0" presStyleCnt="3"/>
      <dgm:spPr/>
    </dgm:pt>
    <dgm:pt modelId="{6E58A9AB-C1C0-49E2-8020-F0560308A304}" type="pres">
      <dgm:prSet presAssocID="{0132EB85-CF37-47F0-BBBE-57FC867EC435}" presName="iconRect" presStyleLbl="node1" presStyleIdx="0" presStyleCnt="3"/>
      <dgm:spPr>
        <a:blipFill>
          <a:blip xmlns:r="http://schemas.openxmlformats.org/officeDocument/2006/relationships"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a:stretch>
            <a:fillRect t="-1000" b="-1000"/>
          </a:stretch>
        </a:blipFill>
        <a:ln>
          <a:noFill/>
        </a:ln>
      </dgm:spPr>
    </dgm:pt>
    <dgm:pt modelId="{4828B23B-BF24-40F0-8F32-1A4A948B32C1}" type="pres">
      <dgm:prSet presAssocID="{0132EB85-CF37-47F0-BBBE-57FC867EC435}" presName="spaceRect" presStyleCnt="0"/>
      <dgm:spPr/>
    </dgm:pt>
    <dgm:pt modelId="{449DE967-FD3D-44E3-BDC4-5CA8FA6EFEAE}" type="pres">
      <dgm:prSet presAssocID="{0132EB85-CF37-47F0-BBBE-57FC867EC435}" presName="textRect" presStyleLbl="revTx" presStyleIdx="0" presStyleCnt="3">
        <dgm:presLayoutVars>
          <dgm:chMax val="1"/>
          <dgm:chPref val="1"/>
        </dgm:presLayoutVars>
      </dgm:prSet>
      <dgm:spPr/>
    </dgm:pt>
    <dgm:pt modelId="{E43D1FD4-7E77-4100-B99C-96737107A203}" type="pres">
      <dgm:prSet presAssocID="{B1778F3A-21B1-4CA4-B09E-F5BC28D25D1B}" presName="sibTrans" presStyleCnt="0"/>
      <dgm:spPr/>
    </dgm:pt>
    <dgm:pt modelId="{65EF577A-9C05-4740-926E-165B3E27CABE}" type="pres">
      <dgm:prSet presAssocID="{D0F00B2E-E559-4355-B0B3-FF6242613FA7}" presName="compNode" presStyleCnt="0"/>
      <dgm:spPr/>
    </dgm:pt>
    <dgm:pt modelId="{979C3B33-2F35-4A2D-8F3B-D3CE55494457}" type="pres">
      <dgm:prSet presAssocID="{D0F00B2E-E559-4355-B0B3-FF6242613FA7}" presName="iconBgRect" presStyleLbl="bgShp" presStyleIdx="1" presStyleCnt="3"/>
      <dgm:spPr/>
    </dgm:pt>
    <dgm:pt modelId="{D8F996D7-EA9C-4FC9-8E47-34D9FE41A7B5}" type="pres">
      <dgm:prSet presAssocID="{D0F00B2E-E559-4355-B0B3-FF6242613FA7}" presName="iconRect" presStyleLbl="node1" presStyleIdx="1" presStyleCnt="3"/>
      <dgm:spPr>
        <a:blipFill>
          <a:blip xmlns:r="http://schemas.openxmlformats.org/officeDocument/2006/relationships"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Warning"/>
        </a:ext>
      </dgm:extLst>
    </dgm:pt>
    <dgm:pt modelId="{2B0F7F71-CD1A-425E-8A1F-A74BC65E0635}" type="pres">
      <dgm:prSet presAssocID="{D0F00B2E-E559-4355-B0B3-FF6242613FA7}" presName="spaceRect" presStyleCnt="0"/>
      <dgm:spPr/>
    </dgm:pt>
    <dgm:pt modelId="{AB711A66-5AEB-4454-BB6F-6C3DF50032FA}" type="pres">
      <dgm:prSet presAssocID="{D0F00B2E-E559-4355-B0B3-FF6242613FA7}" presName="textRect" presStyleLbl="revTx" presStyleIdx="1" presStyleCnt="3">
        <dgm:presLayoutVars>
          <dgm:chMax val="1"/>
          <dgm:chPref val="1"/>
        </dgm:presLayoutVars>
      </dgm:prSet>
      <dgm:spPr/>
    </dgm:pt>
    <dgm:pt modelId="{DD85642C-991D-4F6C-BBA9-B58B44D4D4DB}" type="pres">
      <dgm:prSet presAssocID="{6B40EF34-0E94-4829-8174-31764D08E508}" presName="sibTrans" presStyleCnt="0"/>
      <dgm:spPr/>
    </dgm:pt>
    <dgm:pt modelId="{9165DF98-27AA-4C6F-9C10-0FB1A2F62B14}" type="pres">
      <dgm:prSet presAssocID="{F2C25ADF-8F64-425D-B233-F6ECCE078F87}" presName="compNode" presStyleCnt="0"/>
      <dgm:spPr/>
    </dgm:pt>
    <dgm:pt modelId="{A477F934-DE82-44A5-BE86-8F88BECA4176}" type="pres">
      <dgm:prSet presAssocID="{F2C25ADF-8F64-425D-B233-F6ECCE078F87}" presName="iconBgRect" presStyleLbl="bgShp" presStyleIdx="2" presStyleCnt="3"/>
      <dgm:spPr/>
    </dgm:pt>
    <dgm:pt modelId="{C390B63D-35A1-4A46-B944-D5AD99210EA5}" type="pres">
      <dgm:prSet presAssocID="{F2C25ADF-8F64-425D-B233-F6ECCE078F87}" presName="iconRect" presStyleLbl="node1" presStyleIdx="2" presStyleCnt="3"/>
      <dgm:spPr>
        <a:blipFill>
          <a:blip xmlns:r="http://schemas.openxmlformats.org/officeDocument/2006/relationships"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rcRect/>
          <a:stretch>
            <a:fillRect/>
          </a:stretch>
        </a:blipFill>
        <a:ln>
          <a:noFill/>
        </a:ln>
      </dgm:spPr>
    </dgm:pt>
    <dgm:pt modelId="{311DCE1D-4421-45D0-B443-001307D9E2D3}" type="pres">
      <dgm:prSet presAssocID="{F2C25ADF-8F64-425D-B233-F6ECCE078F87}" presName="spaceRect" presStyleCnt="0"/>
      <dgm:spPr/>
    </dgm:pt>
    <dgm:pt modelId="{C5C7B292-7083-4FBC-A8F3-2B65F9AC4DE0}" type="pres">
      <dgm:prSet presAssocID="{F2C25ADF-8F64-425D-B233-F6ECCE078F87}" presName="textRect" presStyleLbl="revTx" presStyleIdx="2" presStyleCnt="3">
        <dgm:presLayoutVars>
          <dgm:chMax val="1"/>
          <dgm:chPref val="1"/>
        </dgm:presLayoutVars>
      </dgm:prSet>
      <dgm:spPr/>
    </dgm:pt>
  </dgm:ptLst>
  <dgm:cxnLst>
    <dgm:cxn modelId="{D7767706-6D29-4FB9-B296-65718BF00B4D}" type="presOf" srcId="{F2C25ADF-8F64-425D-B233-F6ECCE078F87}" destId="{C5C7B292-7083-4FBC-A8F3-2B65F9AC4DE0}" srcOrd="0" destOrd="0" presId="urn:microsoft.com/office/officeart/2018/5/layout/IconCircleLabelList"/>
    <dgm:cxn modelId="{CB54AC08-8E3B-401E-83E5-EAD57A536CDA}" type="presOf" srcId="{3FA35CF5-6938-478A-83DD-59692663424F}" destId="{3C452343-2D38-4517-892B-F92C015E21D3}" srcOrd="0" destOrd="0" presId="urn:microsoft.com/office/officeart/2018/5/layout/IconCircleLabelList"/>
    <dgm:cxn modelId="{67178035-1932-4026-9B13-7378EFF1D9ED}" srcId="{3FA35CF5-6938-478A-83DD-59692663424F}" destId="{0132EB85-CF37-47F0-BBBE-57FC867EC435}" srcOrd="0" destOrd="0" parTransId="{3E9D7625-C61D-4D97-A329-16BC2AEE5FDF}" sibTransId="{B1778F3A-21B1-4CA4-B09E-F5BC28D25D1B}"/>
    <dgm:cxn modelId="{C504DF5E-21E8-4A6F-9A62-2E89A675EDB7}" srcId="{3FA35CF5-6938-478A-83DD-59692663424F}" destId="{D0F00B2E-E559-4355-B0B3-FF6242613FA7}" srcOrd="1" destOrd="0" parTransId="{EA813C4C-6E10-4AFF-A9EE-30D77EA7B7EE}" sibTransId="{6B40EF34-0E94-4829-8174-31764D08E508}"/>
    <dgm:cxn modelId="{BBEEF267-9EFB-4FE1-B446-8E11693491CD}" srcId="{3FA35CF5-6938-478A-83DD-59692663424F}" destId="{F2C25ADF-8F64-425D-B233-F6ECCE078F87}" srcOrd="2" destOrd="0" parTransId="{20BCF9CA-437F-4728-A79C-BCBE61B22AD7}" sibTransId="{CD1F7A2F-EF69-4800-9798-534DF7F561B1}"/>
    <dgm:cxn modelId="{99C45351-58BF-4F31-81F2-6D3D07A3DD12}" type="presOf" srcId="{0132EB85-CF37-47F0-BBBE-57FC867EC435}" destId="{449DE967-FD3D-44E3-BDC4-5CA8FA6EFEAE}" srcOrd="0" destOrd="0" presId="urn:microsoft.com/office/officeart/2018/5/layout/IconCircleLabelList"/>
    <dgm:cxn modelId="{EDBD188D-1C34-45C4-8B91-397B5A931234}" type="presOf" srcId="{D0F00B2E-E559-4355-B0B3-FF6242613FA7}" destId="{AB711A66-5AEB-4454-BB6F-6C3DF50032FA}" srcOrd="0" destOrd="0" presId="urn:microsoft.com/office/officeart/2018/5/layout/IconCircleLabelList"/>
    <dgm:cxn modelId="{39D46721-817E-4215-9B21-922C64D3BE1B}" type="presParOf" srcId="{3C452343-2D38-4517-892B-F92C015E21D3}" destId="{268FC78A-07EC-42FE-8E22-7E6EF832636F}" srcOrd="0" destOrd="0" presId="urn:microsoft.com/office/officeart/2018/5/layout/IconCircleLabelList"/>
    <dgm:cxn modelId="{F4CDD484-4E06-458A-99F1-35D0CD543D8E}" type="presParOf" srcId="{268FC78A-07EC-42FE-8E22-7E6EF832636F}" destId="{B41B2545-C220-4C70-8A6A-F191B95EB266}" srcOrd="0" destOrd="0" presId="urn:microsoft.com/office/officeart/2018/5/layout/IconCircleLabelList"/>
    <dgm:cxn modelId="{8C5C05C5-8B29-4046-ADB5-F1217A966985}" type="presParOf" srcId="{268FC78A-07EC-42FE-8E22-7E6EF832636F}" destId="{6E58A9AB-C1C0-49E2-8020-F0560308A304}" srcOrd="1" destOrd="0" presId="urn:microsoft.com/office/officeart/2018/5/layout/IconCircleLabelList"/>
    <dgm:cxn modelId="{65955D6D-2352-43B3-BD18-5762EE81EEEC}" type="presParOf" srcId="{268FC78A-07EC-42FE-8E22-7E6EF832636F}" destId="{4828B23B-BF24-40F0-8F32-1A4A948B32C1}" srcOrd="2" destOrd="0" presId="urn:microsoft.com/office/officeart/2018/5/layout/IconCircleLabelList"/>
    <dgm:cxn modelId="{E8EF3112-2612-4F01-A466-3EEDAA58F670}" type="presParOf" srcId="{268FC78A-07EC-42FE-8E22-7E6EF832636F}" destId="{449DE967-FD3D-44E3-BDC4-5CA8FA6EFEAE}" srcOrd="3" destOrd="0" presId="urn:microsoft.com/office/officeart/2018/5/layout/IconCircleLabelList"/>
    <dgm:cxn modelId="{3366FD47-EADB-46D4-9E57-7F1812CBD1F0}" type="presParOf" srcId="{3C452343-2D38-4517-892B-F92C015E21D3}" destId="{E43D1FD4-7E77-4100-B99C-96737107A203}" srcOrd="1" destOrd="0" presId="urn:microsoft.com/office/officeart/2018/5/layout/IconCircleLabelList"/>
    <dgm:cxn modelId="{BBE9D1CA-92A2-45A3-BA17-45D2A68B976A}" type="presParOf" srcId="{3C452343-2D38-4517-892B-F92C015E21D3}" destId="{65EF577A-9C05-4740-926E-165B3E27CABE}" srcOrd="2" destOrd="0" presId="urn:microsoft.com/office/officeart/2018/5/layout/IconCircleLabelList"/>
    <dgm:cxn modelId="{F9F1EAC0-90BF-46CE-BC0D-B70660A8C9C5}" type="presParOf" srcId="{65EF577A-9C05-4740-926E-165B3E27CABE}" destId="{979C3B33-2F35-4A2D-8F3B-D3CE55494457}" srcOrd="0" destOrd="0" presId="urn:microsoft.com/office/officeart/2018/5/layout/IconCircleLabelList"/>
    <dgm:cxn modelId="{2BB2704A-46B4-425B-B202-E28BABDD127B}" type="presParOf" srcId="{65EF577A-9C05-4740-926E-165B3E27CABE}" destId="{D8F996D7-EA9C-4FC9-8E47-34D9FE41A7B5}" srcOrd="1" destOrd="0" presId="urn:microsoft.com/office/officeart/2018/5/layout/IconCircleLabelList"/>
    <dgm:cxn modelId="{FB810A2A-E257-4857-8D89-7DB4D1222DE5}" type="presParOf" srcId="{65EF577A-9C05-4740-926E-165B3E27CABE}" destId="{2B0F7F71-CD1A-425E-8A1F-A74BC65E0635}" srcOrd="2" destOrd="0" presId="urn:microsoft.com/office/officeart/2018/5/layout/IconCircleLabelList"/>
    <dgm:cxn modelId="{75F32170-7284-4C36-9612-8CBE2B0CF983}" type="presParOf" srcId="{65EF577A-9C05-4740-926E-165B3E27CABE}" destId="{AB711A66-5AEB-4454-BB6F-6C3DF50032FA}" srcOrd="3" destOrd="0" presId="urn:microsoft.com/office/officeart/2018/5/layout/IconCircleLabelList"/>
    <dgm:cxn modelId="{B956522C-E8E5-4E2B-AE1C-FD6A7E1CC221}" type="presParOf" srcId="{3C452343-2D38-4517-892B-F92C015E21D3}" destId="{DD85642C-991D-4F6C-BBA9-B58B44D4D4DB}" srcOrd="3" destOrd="0" presId="urn:microsoft.com/office/officeart/2018/5/layout/IconCircleLabelList"/>
    <dgm:cxn modelId="{38CC45AB-34FB-4E29-88DD-0323BBE8A6F1}" type="presParOf" srcId="{3C452343-2D38-4517-892B-F92C015E21D3}" destId="{9165DF98-27AA-4C6F-9C10-0FB1A2F62B14}" srcOrd="4" destOrd="0" presId="urn:microsoft.com/office/officeart/2018/5/layout/IconCircleLabelList"/>
    <dgm:cxn modelId="{1681E17B-BB99-42B9-9747-A8A2EEFD8934}" type="presParOf" srcId="{9165DF98-27AA-4C6F-9C10-0FB1A2F62B14}" destId="{A477F934-DE82-44A5-BE86-8F88BECA4176}" srcOrd="0" destOrd="0" presId="urn:microsoft.com/office/officeart/2018/5/layout/IconCircleLabelList"/>
    <dgm:cxn modelId="{EA771731-FB27-4297-9FC5-43A2CE622A5D}" type="presParOf" srcId="{9165DF98-27AA-4C6F-9C10-0FB1A2F62B14}" destId="{C390B63D-35A1-4A46-B944-D5AD99210EA5}" srcOrd="1" destOrd="0" presId="urn:microsoft.com/office/officeart/2018/5/layout/IconCircleLabelList"/>
    <dgm:cxn modelId="{758C9851-871B-4C89-8644-95685B2F6441}" type="presParOf" srcId="{9165DF98-27AA-4C6F-9C10-0FB1A2F62B14}" destId="{311DCE1D-4421-45D0-B443-001307D9E2D3}" srcOrd="2" destOrd="0" presId="urn:microsoft.com/office/officeart/2018/5/layout/IconCircleLabelList"/>
    <dgm:cxn modelId="{33F62E66-7656-45DF-A547-CCA02AFBE717}" type="presParOf" srcId="{9165DF98-27AA-4C6F-9C10-0FB1A2F62B14}" destId="{C5C7B292-7083-4FBC-A8F3-2B65F9AC4DE0}"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1B2545-C220-4C70-8A6A-F191B95EB266}">
      <dsp:nvSpPr>
        <dsp:cNvPr id="0" name=""/>
        <dsp:cNvSpPr/>
      </dsp:nvSpPr>
      <dsp:spPr>
        <a:xfrm>
          <a:off x="679050" y="440414"/>
          <a:ext cx="1887187" cy="188718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58A9AB-C1C0-49E2-8020-F0560308A304}">
      <dsp:nvSpPr>
        <dsp:cNvPr id="0" name=""/>
        <dsp:cNvSpPr/>
      </dsp:nvSpPr>
      <dsp:spPr>
        <a:xfrm>
          <a:off x="1081237" y="842601"/>
          <a:ext cx="1082812" cy="1082812"/>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t="-1000" b="-1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9DE967-FD3D-44E3-BDC4-5CA8FA6EFEAE}">
      <dsp:nvSpPr>
        <dsp:cNvPr id="0" name=""/>
        <dsp:cNvSpPr/>
      </dsp:nvSpPr>
      <dsp:spPr>
        <a:xfrm>
          <a:off x="75768" y="2915414"/>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kern="1200" dirty="0"/>
            <a:t>Travelers to and from certain areas of China, Italy, South Korea, Japan and Iran are at increased risk.  as are their close contacts</a:t>
          </a:r>
        </a:p>
      </dsp:txBody>
      <dsp:txXfrm>
        <a:off x="75768" y="2915414"/>
        <a:ext cx="3093750" cy="720000"/>
      </dsp:txXfrm>
    </dsp:sp>
    <dsp:sp modelId="{979C3B33-2F35-4A2D-8F3B-D3CE55494457}">
      <dsp:nvSpPr>
        <dsp:cNvPr id="0" name=""/>
        <dsp:cNvSpPr/>
      </dsp:nvSpPr>
      <dsp:spPr>
        <a:xfrm>
          <a:off x="4314206" y="440414"/>
          <a:ext cx="1887187" cy="1887187"/>
        </a:xfrm>
        <a:prstGeom prst="ellipse">
          <a:avLst/>
        </a:prstGeom>
        <a:solidFill>
          <a:schemeClr val="accent2">
            <a:hueOff val="2340759"/>
            <a:satOff val="-2919"/>
            <a:lumOff val="686"/>
            <a:alphaOff val="0"/>
          </a:schemeClr>
        </a:solidFill>
        <a:ln>
          <a:noFill/>
        </a:ln>
        <a:effectLst/>
      </dsp:spPr>
      <dsp:style>
        <a:lnRef idx="0">
          <a:scrgbClr r="0" g="0" b="0"/>
        </a:lnRef>
        <a:fillRef idx="1">
          <a:scrgbClr r="0" g="0" b="0"/>
        </a:fillRef>
        <a:effectRef idx="0">
          <a:scrgbClr r="0" g="0" b="0"/>
        </a:effectRef>
        <a:fontRef idx="minor"/>
      </dsp:style>
    </dsp:sp>
    <dsp:sp modelId="{D8F996D7-EA9C-4FC9-8E47-34D9FE41A7B5}">
      <dsp:nvSpPr>
        <dsp:cNvPr id="0" name=""/>
        <dsp:cNvSpPr/>
      </dsp:nvSpPr>
      <dsp:spPr>
        <a:xfrm>
          <a:off x="4716393" y="842601"/>
          <a:ext cx="1082812" cy="1082812"/>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B711A66-5AEB-4454-BB6F-6C3DF50032FA}">
      <dsp:nvSpPr>
        <dsp:cNvPr id="0" name=""/>
        <dsp:cNvSpPr/>
      </dsp:nvSpPr>
      <dsp:spPr>
        <a:xfrm>
          <a:off x="3710925" y="2915414"/>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kern="1200"/>
            <a:t>Current risk to the general public is low</a:t>
          </a:r>
        </a:p>
      </dsp:txBody>
      <dsp:txXfrm>
        <a:off x="3710925" y="2915414"/>
        <a:ext cx="3093750" cy="720000"/>
      </dsp:txXfrm>
    </dsp:sp>
    <dsp:sp modelId="{A477F934-DE82-44A5-BE86-8F88BECA4176}">
      <dsp:nvSpPr>
        <dsp:cNvPr id="0" name=""/>
        <dsp:cNvSpPr/>
      </dsp:nvSpPr>
      <dsp:spPr>
        <a:xfrm>
          <a:off x="7949362" y="440414"/>
          <a:ext cx="1887187" cy="1887187"/>
        </a:xfrm>
        <a:prstGeom prst="ellipse">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dsp:style>
    </dsp:sp>
    <dsp:sp modelId="{C390B63D-35A1-4A46-B944-D5AD99210EA5}">
      <dsp:nvSpPr>
        <dsp:cNvPr id="0" name=""/>
        <dsp:cNvSpPr/>
      </dsp:nvSpPr>
      <dsp:spPr>
        <a:xfrm>
          <a:off x="8351550" y="842601"/>
          <a:ext cx="1082812" cy="1082812"/>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5C7B292-7083-4FBC-A8F3-2B65F9AC4DE0}">
      <dsp:nvSpPr>
        <dsp:cNvPr id="0" name=""/>
        <dsp:cNvSpPr/>
      </dsp:nvSpPr>
      <dsp:spPr>
        <a:xfrm>
          <a:off x="7346081" y="2915414"/>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kern="1200"/>
            <a:t>See travel guidance from the Centers for Disease Control and Prevention at </a:t>
          </a:r>
          <a:r>
            <a:rPr lang="en-US" sz="1200" kern="1200">
              <a:hlinkClick xmlns:r="http://schemas.openxmlformats.org/officeDocument/2006/relationships" r:id="rId7"/>
            </a:rPr>
            <a:t>wwwnc.cdc.gov/travel</a:t>
          </a:r>
          <a:endParaRPr lang="en-US" sz="1200" kern="1200"/>
        </a:p>
      </dsp:txBody>
      <dsp:txXfrm>
        <a:off x="7346081" y="2915414"/>
        <a:ext cx="30937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2278F4-0DE0-4B0E-B009-878023DD0391}" type="datetimeFigureOut">
              <a:rPr lang="en-US" smtClean="0"/>
              <a:t>3/9/2020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BF897D-F3D4-4CC9-9B5C-CBB9B99833C3}" type="slidenum">
              <a:rPr lang="en-US" smtClean="0"/>
              <a:t>‹#›</a:t>
            </a:fld>
            <a:endParaRPr lang="en-US"/>
          </a:p>
        </p:txBody>
      </p:sp>
    </p:spTree>
    <p:extLst>
      <p:ext uri="{BB962C8B-B14F-4D97-AF65-F5344CB8AC3E}">
        <p14:creationId xmlns:p14="http://schemas.microsoft.com/office/powerpoint/2010/main" val="3910677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5CC47-A55A-46BA-86D6-2B4822E0FD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0975EA-958A-4443-BC00-70198E7F93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E66166-2C92-4DD4-8121-2E48D29C4058}"/>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5" name="Footer Placeholder 4">
            <a:extLst>
              <a:ext uri="{FF2B5EF4-FFF2-40B4-BE49-F238E27FC236}">
                <a16:creationId xmlns:a16="http://schemas.microsoft.com/office/drawing/2014/main" id="{63DDAE40-7D18-4ACD-9E84-5F71882A68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DEB7A9-F60C-42DC-85B4-CE161CEB81BC}"/>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
        <p:nvSpPr>
          <p:cNvPr id="9" name="Content Placeholder 8">
            <a:extLst>
              <a:ext uri="{FF2B5EF4-FFF2-40B4-BE49-F238E27FC236}">
                <a16:creationId xmlns:a16="http://schemas.microsoft.com/office/drawing/2014/main" id="{12C634AA-8340-43AD-BA7E-D351CF81EBAA}"/>
              </a:ext>
            </a:extLst>
          </p:cNvPr>
          <p:cNvSpPr>
            <a:spLocks noGrp="1"/>
          </p:cNvSpPr>
          <p:nvPr>
            <p:ph sz="quarter" idx="13"/>
          </p:nvPr>
        </p:nvSpPr>
        <p:spPr>
          <a:xfrm>
            <a:off x="9274175" y="6134100"/>
            <a:ext cx="44450" cy="460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93876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D8F0-6FE3-4394-A66A-BB14606A48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F88374-1B51-4A26-97D8-1AFB91C91F6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FB3296-5608-482C-BC89-884D74059BB4}"/>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5" name="Footer Placeholder 4">
            <a:extLst>
              <a:ext uri="{FF2B5EF4-FFF2-40B4-BE49-F238E27FC236}">
                <a16:creationId xmlns:a16="http://schemas.microsoft.com/office/drawing/2014/main" id="{FB640160-03DF-4020-B9C9-68BD36A96D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9D38D9-FF69-48B8-B2E0-9DD535523346}"/>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Tree>
    <p:extLst>
      <p:ext uri="{BB962C8B-B14F-4D97-AF65-F5344CB8AC3E}">
        <p14:creationId xmlns:p14="http://schemas.microsoft.com/office/powerpoint/2010/main" val="76121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14E5C0-8434-4EA8-9917-E36C5B86F2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CE8B54-964C-4531-8833-45E64F54325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4734E3-BA99-454B-A4FE-A7D3F604C76C}"/>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5" name="Footer Placeholder 4">
            <a:extLst>
              <a:ext uri="{FF2B5EF4-FFF2-40B4-BE49-F238E27FC236}">
                <a16:creationId xmlns:a16="http://schemas.microsoft.com/office/drawing/2014/main" id="{1DF00530-3ED7-4462-854C-C8953A2228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E9022E-51BB-4D8C-8452-B7BF5BA79FAF}"/>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Tree>
    <p:extLst>
      <p:ext uri="{BB962C8B-B14F-4D97-AF65-F5344CB8AC3E}">
        <p14:creationId xmlns:p14="http://schemas.microsoft.com/office/powerpoint/2010/main" val="3195514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B44AD-D31E-4E4B-989A-7EE8A0CEEC6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038D58D-3E6C-4985-B2FF-8FA9ABBE6021}"/>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F8E3E6-CC4A-4C47-99DC-9271246A2291}"/>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5" name="Footer Placeholder 4">
            <a:extLst>
              <a:ext uri="{FF2B5EF4-FFF2-40B4-BE49-F238E27FC236}">
                <a16:creationId xmlns:a16="http://schemas.microsoft.com/office/drawing/2014/main" id="{80AF6579-0A8B-4CD8-802F-4A70F0178B6D}"/>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69389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D108A-D168-4A9F-BC59-FDDA5F9A48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41443A-39BD-462F-8B7B-63876F9828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5C543AC-9491-420D-BB5D-4709D87E6D15}"/>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5" name="Footer Placeholder 4">
            <a:extLst>
              <a:ext uri="{FF2B5EF4-FFF2-40B4-BE49-F238E27FC236}">
                <a16:creationId xmlns:a16="http://schemas.microsoft.com/office/drawing/2014/main" id="{D4D76A86-486D-4B4D-A3D4-A786A4ED5B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116CF4-B612-4ABE-95FA-178E22BDD809}"/>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Tree>
    <p:extLst>
      <p:ext uri="{BB962C8B-B14F-4D97-AF65-F5344CB8AC3E}">
        <p14:creationId xmlns:p14="http://schemas.microsoft.com/office/powerpoint/2010/main" val="97678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E7DB-9055-4CD6-90D1-BF6A123585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CB595C-9582-462B-8F9B-4024D39423B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B522F8-4166-422B-AE27-97DD28DBB3A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85E346-EA36-400D-A8D9-F4FBDB7B4034}"/>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6" name="Footer Placeholder 5">
            <a:extLst>
              <a:ext uri="{FF2B5EF4-FFF2-40B4-BE49-F238E27FC236}">
                <a16:creationId xmlns:a16="http://schemas.microsoft.com/office/drawing/2014/main" id="{78D180AA-59F4-45FA-BD0A-3423A06A97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2D401B-5EC0-4A10-A785-E25BCA69D449}"/>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Tree>
    <p:extLst>
      <p:ext uri="{BB962C8B-B14F-4D97-AF65-F5344CB8AC3E}">
        <p14:creationId xmlns:p14="http://schemas.microsoft.com/office/powerpoint/2010/main" val="410182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CE42F-21CF-4DE6-AA3B-F527F7EB79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A708F1-E24E-4E53-B439-984C41CF78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B8F587D-B476-4772-8BE4-50CAB832EBC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0A3F67-0C12-48E0-8D58-522EE7FD8C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40D05ED-A038-40D9-959C-2267DE49304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9A864F-85AE-40E8-AAC0-3DED48565665}"/>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8" name="Footer Placeholder 7">
            <a:extLst>
              <a:ext uri="{FF2B5EF4-FFF2-40B4-BE49-F238E27FC236}">
                <a16:creationId xmlns:a16="http://schemas.microsoft.com/office/drawing/2014/main" id="{EC6F2BF7-F3F4-46B7-B57F-1A56D11E5F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52C06A-1232-43F9-9A0F-8335BBDF9BE0}"/>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Tree>
    <p:extLst>
      <p:ext uri="{BB962C8B-B14F-4D97-AF65-F5344CB8AC3E}">
        <p14:creationId xmlns:p14="http://schemas.microsoft.com/office/powerpoint/2010/main" val="3675158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FDE0E-284B-4AEF-929C-58CB8AF451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9DAAF9-EFB3-48A8-AEDB-66855797FD06}"/>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4" name="Footer Placeholder 3">
            <a:extLst>
              <a:ext uri="{FF2B5EF4-FFF2-40B4-BE49-F238E27FC236}">
                <a16:creationId xmlns:a16="http://schemas.microsoft.com/office/drawing/2014/main" id="{22E0B937-767B-42ED-9912-659C5F3DD5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6EE956-6D14-46C6-AB41-C1EB5670EFCD}"/>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Tree>
    <p:extLst>
      <p:ext uri="{BB962C8B-B14F-4D97-AF65-F5344CB8AC3E}">
        <p14:creationId xmlns:p14="http://schemas.microsoft.com/office/powerpoint/2010/main" val="1878788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BC8F00-2015-465D-9E86-648B76221981}"/>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3" name="Footer Placeholder 2">
            <a:extLst>
              <a:ext uri="{FF2B5EF4-FFF2-40B4-BE49-F238E27FC236}">
                <a16:creationId xmlns:a16="http://schemas.microsoft.com/office/drawing/2014/main" id="{E9E83575-63D6-45E5-9D51-ACFF3D60C50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853DC9-7736-4659-AA38-B7BBF1576FB7}"/>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Tree>
    <p:extLst>
      <p:ext uri="{BB962C8B-B14F-4D97-AF65-F5344CB8AC3E}">
        <p14:creationId xmlns:p14="http://schemas.microsoft.com/office/powerpoint/2010/main" val="2206599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6E301-6304-417A-B68A-B059652F78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482668-5758-4C69-92E2-C5428287B9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4E95B6-2061-44DF-A159-B38122C5BF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8C6FBA6-2916-4906-B45C-6EE7101B5E2A}"/>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6" name="Footer Placeholder 5">
            <a:extLst>
              <a:ext uri="{FF2B5EF4-FFF2-40B4-BE49-F238E27FC236}">
                <a16:creationId xmlns:a16="http://schemas.microsoft.com/office/drawing/2014/main" id="{875283B0-E55E-4161-A8B9-02FC0D5AEE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2771DE-E5A8-4F8C-B8B2-5ED25868CE38}"/>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Tree>
    <p:extLst>
      <p:ext uri="{BB962C8B-B14F-4D97-AF65-F5344CB8AC3E}">
        <p14:creationId xmlns:p14="http://schemas.microsoft.com/office/powerpoint/2010/main" val="1939089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C6370-E72B-43EB-A062-ABF3C14DA1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2054E5-0FE7-4B09-AC0A-96CCC7FC15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48CE83-BB41-41F9-BDBE-CB734238AF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AB101C-D2CD-49BE-8805-F1FE6E8ED1BC}"/>
              </a:ext>
            </a:extLst>
          </p:cNvPr>
          <p:cNvSpPr>
            <a:spLocks noGrp="1"/>
          </p:cNvSpPr>
          <p:nvPr>
            <p:ph type="dt" sz="half" idx="10"/>
          </p:nvPr>
        </p:nvSpPr>
        <p:spPr/>
        <p:txBody>
          <a:bodyPr/>
          <a:lstStyle/>
          <a:p>
            <a:fld id="{F929B162-C33B-4E25-97D6-42B7E90D8CDB}" type="datetimeFigureOut">
              <a:rPr lang="en-US" smtClean="0"/>
              <a:t>3/9/2020</a:t>
            </a:fld>
            <a:endParaRPr lang="en-US"/>
          </a:p>
        </p:txBody>
      </p:sp>
      <p:sp>
        <p:nvSpPr>
          <p:cNvPr id="6" name="Footer Placeholder 5">
            <a:extLst>
              <a:ext uri="{FF2B5EF4-FFF2-40B4-BE49-F238E27FC236}">
                <a16:creationId xmlns:a16="http://schemas.microsoft.com/office/drawing/2014/main" id="{3DDE95F6-5992-4747-8947-A420AB5B0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03B15C-1FED-4541-99DE-E8EF7B457425}"/>
              </a:ext>
            </a:extLst>
          </p:cNvPr>
          <p:cNvSpPr>
            <a:spLocks noGrp="1"/>
          </p:cNvSpPr>
          <p:nvPr>
            <p:ph type="sldNum" sz="quarter" idx="12"/>
          </p:nvPr>
        </p:nvSpPr>
        <p:spPr>
          <a:xfrm>
            <a:off x="8610600" y="6356350"/>
            <a:ext cx="2743200" cy="365125"/>
          </a:xfrm>
          <a:prstGeom prst="rect">
            <a:avLst/>
          </a:prstGeom>
        </p:spPr>
        <p:txBody>
          <a:bodyPr/>
          <a:lstStyle/>
          <a:p>
            <a:fld id="{5B3C57D3-09E0-49E8-A126-7699F11701CD}" type="slidenum">
              <a:rPr lang="en-US" smtClean="0"/>
              <a:t>‹#›</a:t>
            </a:fld>
            <a:endParaRPr lang="en-US"/>
          </a:p>
        </p:txBody>
      </p:sp>
    </p:spTree>
    <p:extLst>
      <p:ext uri="{BB962C8B-B14F-4D97-AF65-F5344CB8AC3E}">
        <p14:creationId xmlns:p14="http://schemas.microsoft.com/office/powerpoint/2010/main" val="1697236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189A56-5E6F-46B4-AF0F-6F832FB11AFD}"/>
              </a:ext>
            </a:extLst>
          </p:cNvPr>
          <p:cNvSpPr/>
          <p:nvPr userDrawn="1"/>
        </p:nvSpPr>
        <p:spPr>
          <a:xfrm>
            <a:off x="0" y="1713706"/>
            <a:ext cx="12192000" cy="4117976"/>
          </a:xfrm>
          <a:prstGeom prst="rect">
            <a:avLst/>
          </a:prstGeom>
          <a:gradFill>
            <a:gsLst>
              <a:gs pos="0">
                <a:schemeClr val="accent1">
                  <a:lumMod val="5000"/>
                  <a:lumOff val="95000"/>
                  <a:alpha val="80000"/>
                </a:schemeClr>
              </a:gs>
              <a:gs pos="54000">
                <a:schemeClr val="accent1">
                  <a:lumMod val="45000"/>
                  <a:lumOff val="55000"/>
                </a:schemeClr>
              </a:gs>
              <a:gs pos="74000">
                <a:schemeClr val="accent1">
                  <a:lumMod val="45000"/>
                  <a:lumOff val="55000"/>
                  <a:alpha val="80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DBD2C54E-C06D-4B5A-AA43-8001DBCD44D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5899150"/>
            <a:ext cx="10535607" cy="914400"/>
          </a:xfrm>
          <a:prstGeom prst="rect">
            <a:avLst/>
          </a:prstGeom>
        </p:spPr>
      </p:pic>
      <p:pic>
        <p:nvPicPr>
          <p:cNvPr id="8" name="Picture 7">
            <a:extLst>
              <a:ext uri="{FF2B5EF4-FFF2-40B4-BE49-F238E27FC236}">
                <a16:creationId xmlns:a16="http://schemas.microsoft.com/office/drawing/2014/main" id="{EEA00B5A-C2D9-4873-9AF1-D8C1A2E93ECB}"/>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617496" y="5807075"/>
            <a:ext cx="1376384" cy="1005840"/>
          </a:xfrm>
          <a:prstGeom prst="rect">
            <a:avLst/>
          </a:prstGeom>
        </p:spPr>
      </p:pic>
      <p:sp>
        <p:nvSpPr>
          <p:cNvPr id="2" name="Title Placeholder 1">
            <a:extLst>
              <a:ext uri="{FF2B5EF4-FFF2-40B4-BE49-F238E27FC236}">
                <a16:creationId xmlns:a16="http://schemas.microsoft.com/office/drawing/2014/main" id="{380D02DC-D1B8-404F-9918-A331B7A2D51C}"/>
              </a:ext>
            </a:extLst>
          </p:cNvPr>
          <p:cNvSpPr>
            <a:spLocks noGrp="1"/>
          </p:cNvSpPr>
          <p:nvPr>
            <p:ph type="title"/>
          </p:nvPr>
        </p:nvSpPr>
        <p:spPr>
          <a:xfrm>
            <a:off x="223192" y="365125"/>
            <a:ext cx="11770688"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FD51237-9885-498B-95A5-703D1B23D4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8FEF35-9ACF-41A5-A488-FDE44FAF78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29B162-C33B-4E25-97D6-42B7E90D8CDB}" type="datetimeFigureOut">
              <a:rPr lang="en-US" smtClean="0"/>
              <a:t>3/9/2020</a:t>
            </a:fld>
            <a:endParaRPr lang="en-US"/>
          </a:p>
        </p:txBody>
      </p:sp>
      <p:sp>
        <p:nvSpPr>
          <p:cNvPr id="5" name="Footer Placeholder 4">
            <a:extLst>
              <a:ext uri="{FF2B5EF4-FFF2-40B4-BE49-F238E27FC236}">
                <a16:creationId xmlns:a16="http://schemas.microsoft.com/office/drawing/2014/main" id="{E5CFD7C7-19FA-4CF8-B09E-FC4ABE78EF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60369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2" userDrawn="1">
          <p15:clr>
            <a:srgbClr val="F26B43"/>
          </p15:clr>
        </p15:guide>
        <p15:guide id="2" pos="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de.gov/coronaviru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wpatrick@wilmingtonde.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BE345-1A7D-442E-ADBC-426AEBD60720}"/>
              </a:ext>
            </a:extLst>
          </p:cNvPr>
          <p:cNvSpPr>
            <a:spLocks noGrp="1"/>
          </p:cNvSpPr>
          <p:nvPr>
            <p:ph type="ctrTitle"/>
          </p:nvPr>
        </p:nvSpPr>
        <p:spPr>
          <a:xfrm>
            <a:off x="383457" y="194679"/>
            <a:ext cx="11273667" cy="2607514"/>
          </a:xfrm>
        </p:spPr>
        <p:txBody>
          <a:bodyPr>
            <a:normAutofit/>
          </a:bodyPr>
          <a:lstStyle/>
          <a:p>
            <a:pPr defTabSz="230188"/>
            <a:br>
              <a:rPr lang="en-US" dirty="0"/>
            </a:br>
            <a:r>
              <a:rPr lang="en-US" sz="4000" dirty="0"/>
              <a:t>City of Wilmington</a:t>
            </a:r>
            <a:br>
              <a:rPr lang="en-US" sz="4000" dirty="0"/>
            </a:br>
            <a:r>
              <a:rPr lang="en-US" sz="4000" dirty="0"/>
              <a:t>Coronavirus (COVID 19) Preparedness</a:t>
            </a:r>
          </a:p>
        </p:txBody>
      </p:sp>
      <p:sp>
        <p:nvSpPr>
          <p:cNvPr id="4" name="Subtitle 3">
            <a:extLst>
              <a:ext uri="{FF2B5EF4-FFF2-40B4-BE49-F238E27FC236}">
                <a16:creationId xmlns:a16="http://schemas.microsoft.com/office/drawing/2014/main" id="{14CE5B79-C495-46AE-9CD5-BE263E28A1A7}"/>
              </a:ext>
            </a:extLst>
          </p:cNvPr>
          <p:cNvSpPr>
            <a:spLocks noGrp="1"/>
          </p:cNvSpPr>
          <p:nvPr>
            <p:ph type="subTitle" idx="1"/>
          </p:nvPr>
        </p:nvSpPr>
        <p:spPr>
          <a:xfrm>
            <a:off x="1524000" y="3602038"/>
            <a:ext cx="9144000" cy="2053920"/>
          </a:xfrm>
        </p:spPr>
        <p:txBody>
          <a:bodyPr/>
          <a:lstStyle/>
          <a:p>
            <a:r>
              <a:rPr lang="en-US" dirty="0"/>
              <a:t>Willie J. Patrick, Jr.</a:t>
            </a:r>
          </a:p>
          <a:p>
            <a:r>
              <a:rPr lang="en-US" dirty="0"/>
              <a:t>Director</a:t>
            </a:r>
          </a:p>
          <a:p>
            <a:r>
              <a:rPr lang="en-US" dirty="0"/>
              <a:t>City of Wilmington</a:t>
            </a:r>
          </a:p>
          <a:p>
            <a:r>
              <a:rPr lang="en-US" dirty="0"/>
              <a:t>Office of Emergency Management</a:t>
            </a:r>
          </a:p>
        </p:txBody>
      </p:sp>
      <p:sp>
        <p:nvSpPr>
          <p:cNvPr id="5" name="Content Placeholder 4">
            <a:extLst>
              <a:ext uri="{FF2B5EF4-FFF2-40B4-BE49-F238E27FC236}">
                <a16:creationId xmlns:a16="http://schemas.microsoft.com/office/drawing/2014/main" id="{00DCC88A-89C5-4387-97FB-B4442878EA49}"/>
              </a:ext>
            </a:extLst>
          </p:cNvPr>
          <p:cNvSpPr>
            <a:spLocks noGrp="1"/>
          </p:cNvSpPr>
          <p:nvPr>
            <p:ph sz="quarter" idx="13"/>
          </p:nvPr>
        </p:nvSpPr>
        <p:spPr/>
        <p:txBody>
          <a:bodyPr>
            <a:normAutofit fontScale="25000" lnSpcReduction="20000"/>
          </a:bodyPr>
          <a:lstStyle/>
          <a:p>
            <a:endParaRPr lang="en-US"/>
          </a:p>
        </p:txBody>
      </p:sp>
    </p:spTree>
    <p:extLst>
      <p:ext uri="{BB962C8B-B14F-4D97-AF65-F5344CB8AC3E}">
        <p14:creationId xmlns:p14="http://schemas.microsoft.com/office/powerpoint/2010/main" val="3418079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F7ECB1-A61E-4360-A4A5-A1BB95C35B44}"/>
              </a:ext>
            </a:extLst>
          </p:cNvPr>
          <p:cNvSpPr>
            <a:spLocks noGrp="1"/>
          </p:cNvSpPr>
          <p:nvPr>
            <p:ph type="title"/>
          </p:nvPr>
        </p:nvSpPr>
        <p:spPr>
          <a:xfrm>
            <a:off x="579882" y="229091"/>
            <a:ext cx="3494362" cy="4930246"/>
          </a:xfrm>
        </p:spPr>
        <p:txBody>
          <a:bodyPr>
            <a:normAutofit/>
          </a:bodyPr>
          <a:lstStyle/>
          <a:p>
            <a:pPr algn="r"/>
            <a:r>
              <a:rPr lang="en-US" dirty="0">
                <a:solidFill>
                  <a:schemeClr val="accent1"/>
                </a:solidFill>
              </a:rPr>
              <a:t>The State of Delaware Response</a:t>
            </a:r>
          </a:p>
        </p:txBody>
      </p:sp>
      <p:cxnSp>
        <p:nvCxnSpPr>
          <p:cNvPr id="25" name="Straight Connector 24">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72D5811-0DE7-4DCF-9E74-4FE5A59E82CC}"/>
              </a:ext>
            </a:extLst>
          </p:cNvPr>
          <p:cNvSpPr>
            <a:spLocks noGrp="1"/>
          </p:cNvSpPr>
          <p:nvPr>
            <p:ph idx="1"/>
          </p:nvPr>
        </p:nvSpPr>
        <p:spPr>
          <a:xfrm>
            <a:off x="4859374" y="114300"/>
            <a:ext cx="6377769" cy="5604112"/>
          </a:xfrm>
        </p:spPr>
        <p:txBody>
          <a:bodyPr anchor="ctr">
            <a:normAutofit/>
          </a:bodyPr>
          <a:lstStyle/>
          <a:p>
            <a:r>
              <a:rPr lang="en-US" sz="2200" dirty="0"/>
              <a:t>Weekly coordination call (Governor’s Office, State agencies and local governments).</a:t>
            </a:r>
          </a:p>
          <a:p>
            <a:r>
              <a:rPr lang="en-US" sz="2200" dirty="0"/>
              <a:t>Resource allocation to Law Enforcement, Fire and EMS.</a:t>
            </a:r>
          </a:p>
          <a:p>
            <a:r>
              <a:rPr lang="en-US" sz="2200" dirty="0"/>
              <a:t>Call Center opened on March 4, 2020.  Hours of operation: 8:30-4:30 pm. Phone: (866) 408-1899. Email: dphcall@delaware.gov</a:t>
            </a:r>
          </a:p>
          <a:p>
            <a:r>
              <a:rPr lang="en-US" sz="2200" dirty="0"/>
              <a:t>State EOC activated at an enhanced watch level.</a:t>
            </a:r>
          </a:p>
          <a:p>
            <a:r>
              <a:rPr lang="en-US" sz="2200" dirty="0"/>
              <a:t>State developing a COVID-19 Tabletop Exercise:</a:t>
            </a:r>
          </a:p>
          <a:p>
            <a:pPr lvl="1"/>
            <a:r>
              <a:rPr lang="en-US" sz="1600" dirty="0"/>
              <a:t>Conduct date: March 24, 0900-1400</a:t>
            </a:r>
          </a:p>
          <a:p>
            <a:pPr lvl="1"/>
            <a:r>
              <a:rPr lang="en-US" sz="1600" dirty="0"/>
              <a:t>Location:  NCC Public Safety Building.   </a:t>
            </a:r>
          </a:p>
          <a:p>
            <a:pPr lvl="1"/>
            <a:r>
              <a:rPr lang="en-US" sz="1600" dirty="0"/>
              <a:t>Participation agencies: Wilmington/NCC/KCPSD, DEMA, EMS, Public Health, Delaware State University, National Guard, Christiana Care and St Francis Hospital.  </a:t>
            </a:r>
          </a:p>
        </p:txBody>
      </p:sp>
    </p:spTree>
    <p:extLst>
      <p:ext uri="{BB962C8B-B14F-4D97-AF65-F5344CB8AC3E}">
        <p14:creationId xmlns:p14="http://schemas.microsoft.com/office/powerpoint/2010/main" val="150212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A8780F-E531-418B-9098-2CFD31201281}"/>
              </a:ext>
            </a:extLst>
          </p:cNvPr>
          <p:cNvSpPr>
            <a:spLocks noGrp="1"/>
          </p:cNvSpPr>
          <p:nvPr>
            <p:ph type="title"/>
          </p:nvPr>
        </p:nvSpPr>
        <p:spPr>
          <a:xfrm>
            <a:off x="484501" y="641958"/>
            <a:ext cx="4169789" cy="4930246"/>
          </a:xfrm>
        </p:spPr>
        <p:txBody>
          <a:bodyPr>
            <a:normAutofit/>
          </a:bodyPr>
          <a:lstStyle/>
          <a:p>
            <a:pPr algn="r"/>
            <a:r>
              <a:rPr lang="en-US" dirty="0">
                <a:solidFill>
                  <a:schemeClr val="accent1"/>
                </a:solidFill>
              </a:rPr>
              <a:t>City of Wilmington Response Plan</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3B7AA03-77E7-40CB-96A8-C1815E7FD01C}"/>
              </a:ext>
            </a:extLst>
          </p:cNvPr>
          <p:cNvSpPr>
            <a:spLocks noGrp="1"/>
          </p:cNvSpPr>
          <p:nvPr>
            <p:ph idx="1"/>
          </p:nvPr>
        </p:nvSpPr>
        <p:spPr>
          <a:xfrm>
            <a:off x="4976031" y="320040"/>
            <a:ext cx="6377769" cy="5574083"/>
          </a:xfrm>
        </p:spPr>
        <p:txBody>
          <a:bodyPr anchor="ctr">
            <a:normAutofit/>
          </a:bodyPr>
          <a:lstStyle/>
          <a:p>
            <a:r>
              <a:rPr lang="en-US" sz="2400" dirty="0"/>
              <a:t>Met with Mayor’s office, Human Resources and Risk Management to begin developing contingency planning if the workforce is </a:t>
            </a:r>
            <a:r>
              <a:rPr lang="en-US" sz="2400"/>
              <a:t>impacted.  Developed </a:t>
            </a:r>
            <a:r>
              <a:rPr lang="en-US" sz="2400" dirty="0"/>
              <a:t>messaging to employees regarding how to protect themselves from exposure.</a:t>
            </a:r>
          </a:p>
          <a:p>
            <a:r>
              <a:rPr lang="en-US" sz="2400" dirty="0"/>
              <a:t>Reviewed the City of Wilmington Infectious Disease Plan for updates if needed.</a:t>
            </a:r>
          </a:p>
          <a:p>
            <a:r>
              <a:rPr lang="en-US" sz="2400" dirty="0"/>
              <a:t>Met with public safety partners (Police, Fire &amp; EMS) to develop coordinated response procedures if COVID-19 symptoms are present.  The plan involves limiting exposure and the use of proper personal protective equipment (PPE).</a:t>
            </a:r>
          </a:p>
          <a:p>
            <a:endParaRPr lang="en-US" sz="2400" dirty="0"/>
          </a:p>
        </p:txBody>
      </p:sp>
    </p:spTree>
    <p:extLst>
      <p:ext uri="{BB962C8B-B14F-4D97-AF65-F5344CB8AC3E}">
        <p14:creationId xmlns:p14="http://schemas.microsoft.com/office/powerpoint/2010/main" val="3349383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15AFDA-EF61-47B1-BB9F-B2CDD2FDEC30}"/>
              </a:ext>
            </a:extLst>
          </p:cNvPr>
          <p:cNvSpPr>
            <a:spLocks noGrp="1"/>
          </p:cNvSpPr>
          <p:nvPr>
            <p:ph type="title"/>
          </p:nvPr>
        </p:nvSpPr>
        <p:spPr>
          <a:xfrm>
            <a:off x="180765" y="320040"/>
            <a:ext cx="3494362" cy="4930246"/>
          </a:xfrm>
        </p:spPr>
        <p:txBody>
          <a:bodyPr>
            <a:normAutofit/>
          </a:bodyPr>
          <a:lstStyle/>
          <a:p>
            <a:pPr algn="r"/>
            <a:r>
              <a:rPr lang="en-US">
                <a:solidFill>
                  <a:schemeClr val="accent1"/>
                </a:solidFill>
              </a:rPr>
              <a:t>City of Wilmington Response Plan</a:t>
            </a:r>
          </a:p>
        </p:txBody>
      </p:sp>
      <p:cxnSp>
        <p:nvCxnSpPr>
          <p:cNvPr id="26" name="Straight Connector 25">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22B2DEA-B30C-4271-8F8F-F5459C4ED8AF}"/>
              </a:ext>
            </a:extLst>
          </p:cNvPr>
          <p:cNvSpPr>
            <a:spLocks noGrp="1"/>
          </p:cNvSpPr>
          <p:nvPr>
            <p:ph idx="1"/>
          </p:nvPr>
        </p:nvSpPr>
        <p:spPr>
          <a:xfrm>
            <a:off x="4654296" y="844135"/>
            <a:ext cx="6377769" cy="4930246"/>
          </a:xfrm>
        </p:spPr>
        <p:txBody>
          <a:bodyPr anchor="ctr">
            <a:normAutofit/>
          </a:bodyPr>
          <a:lstStyle/>
          <a:p>
            <a:r>
              <a:rPr lang="en-US" sz="1900" dirty="0"/>
              <a:t>Continue to monitor the daily  information that is being disseminate by the Centers for Disease Control and Prevention (CDC).  Maintain constant contact with the Department of Public Health Office of Preparedness for Delaware specific information and resources.</a:t>
            </a:r>
          </a:p>
          <a:p>
            <a:r>
              <a:rPr lang="en-US" sz="1900" dirty="0"/>
              <a:t>Continue to participate in the weekly COVID-19 statewide coordination call and keep the Mayor’s Office and first responders apprised of the latest updates.</a:t>
            </a:r>
          </a:p>
          <a:p>
            <a:r>
              <a:rPr lang="en-US" sz="1900" dirty="0"/>
              <a:t>Share information with city employees and the public regarding the disease status and protective measures to limit </a:t>
            </a:r>
            <a:r>
              <a:rPr lang="en-US" sz="1900"/>
              <a:t>possible exposure.</a:t>
            </a:r>
            <a:endParaRPr lang="en-US" sz="1900" dirty="0"/>
          </a:p>
          <a:p>
            <a:pPr marL="0" indent="0">
              <a:buNone/>
            </a:pPr>
            <a:endParaRPr lang="en-US" sz="1900" dirty="0"/>
          </a:p>
          <a:p>
            <a:endParaRPr lang="en-US" sz="1900" dirty="0"/>
          </a:p>
        </p:txBody>
      </p:sp>
    </p:spTree>
    <p:extLst>
      <p:ext uri="{BB962C8B-B14F-4D97-AF65-F5344CB8AC3E}">
        <p14:creationId xmlns:p14="http://schemas.microsoft.com/office/powerpoint/2010/main" val="1164174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0DBB3-9C06-432E-AABD-3CC13A927245}"/>
              </a:ext>
            </a:extLst>
          </p:cNvPr>
          <p:cNvSpPr>
            <a:spLocks noGrp="1"/>
          </p:cNvSpPr>
          <p:nvPr>
            <p:ph type="title"/>
          </p:nvPr>
        </p:nvSpPr>
        <p:spPr>
          <a:xfrm>
            <a:off x="838200" y="621792"/>
            <a:ext cx="4795157" cy="5413248"/>
          </a:xfrm>
        </p:spPr>
        <p:txBody>
          <a:bodyPr>
            <a:normAutofit/>
          </a:bodyPr>
          <a:lstStyle/>
          <a:p>
            <a:r>
              <a:rPr lang="en-US" dirty="0"/>
              <a:t>Public Health Contact</a:t>
            </a:r>
          </a:p>
        </p:txBody>
      </p:sp>
      <p:sp>
        <p:nvSpPr>
          <p:cNvPr id="3" name="Content Placeholder 2">
            <a:extLst>
              <a:ext uri="{FF2B5EF4-FFF2-40B4-BE49-F238E27FC236}">
                <a16:creationId xmlns:a16="http://schemas.microsoft.com/office/drawing/2014/main" id="{A6D99C56-1742-44F8-83EC-E044BC946BD1}"/>
              </a:ext>
            </a:extLst>
          </p:cNvPr>
          <p:cNvSpPr>
            <a:spLocks noGrp="1"/>
          </p:cNvSpPr>
          <p:nvPr>
            <p:ph idx="1"/>
          </p:nvPr>
        </p:nvSpPr>
        <p:spPr>
          <a:xfrm>
            <a:off x="6096000" y="621792"/>
            <a:ext cx="5257799" cy="5413248"/>
          </a:xfrm>
        </p:spPr>
        <p:txBody>
          <a:bodyPr anchor="ctr">
            <a:normAutofit/>
          </a:bodyPr>
          <a:lstStyle/>
          <a:p>
            <a:pPr marL="0" indent="0">
              <a:buNone/>
            </a:pPr>
            <a:r>
              <a:rPr lang="en-US" sz="2400" u="sng" dirty="0"/>
              <a:t>Call Center</a:t>
            </a:r>
          </a:p>
          <a:p>
            <a:r>
              <a:rPr lang="en-US" sz="2400" dirty="0"/>
              <a:t>Hours of operation: 8:30-4:30 pm. </a:t>
            </a:r>
          </a:p>
          <a:p>
            <a:r>
              <a:rPr lang="en-US" sz="2400" dirty="0"/>
              <a:t>Phone: (866) 408-1899. </a:t>
            </a:r>
          </a:p>
          <a:p>
            <a:r>
              <a:rPr lang="en-US" sz="2400" dirty="0"/>
              <a:t>Email: dphcall@delaware.gov</a:t>
            </a:r>
          </a:p>
          <a:p>
            <a:r>
              <a:rPr lang="en-US" sz="2400" dirty="0">
                <a:hlinkClick r:id="rId2"/>
              </a:rPr>
              <a:t>www.de.gov/coronavirus</a:t>
            </a:r>
            <a:endParaRPr lang="en-US" sz="2400" dirty="0"/>
          </a:p>
          <a:p>
            <a:endParaRPr lang="en-US" sz="2400" dirty="0"/>
          </a:p>
          <a:p>
            <a:endParaRPr lang="en-US" sz="2400" dirty="0"/>
          </a:p>
        </p:txBody>
      </p:sp>
    </p:spTree>
    <p:extLst>
      <p:ext uri="{BB962C8B-B14F-4D97-AF65-F5344CB8AC3E}">
        <p14:creationId xmlns:p14="http://schemas.microsoft.com/office/powerpoint/2010/main" val="1628116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DC16C-3279-4B7D-9529-48164B5D0AD0}"/>
              </a:ext>
            </a:extLst>
          </p:cNvPr>
          <p:cNvSpPr>
            <a:spLocks noGrp="1"/>
          </p:cNvSpPr>
          <p:nvPr>
            <p:ph type="title"/>
          </p:nvPr>
        </p:nvSpPr>
        <p:spPr>
          <a:xfrm>
            <a:off x="838200" y="1030406"/>
            <a:ext cx="3766457" cy="3568890"/>
          </a:xfrm>
        </p:spPr>
        <p:txBody>
          <a:bodyPr>
            <a:normAutofit/>
          </a:bodyPr>
          <a:lstStyle/>
          <a:p>
            <a:r>
              <a:rPr lang="en-US" dirty="0"/>
              <a:t>Wilmington Office of Emergency Management</a:t>
            </a:r>
          </a:p>
        </p:txBody>
      </p:sp>
      <p:sp>
        <p:nvSpPr>
          <p:cNvPr id="5" name="Content Placeholder 4">
            <a:extLst>
              <a:ext uri="{FF2B5EF4-FFF2-40B4-BE49-F238E27FC236}">
                <a16:creationId xmlns:a16="http://schemas.microsoft.com/office/drawing/2014/main" id="{82C1E8CE-085B-41CB-A874-091994500678}"/>
              </a:ext>
            </a:extLst>
          </p:cNvPr>
          <p:cNvSpPr>
            <a:spLocks noGrp="1"/>
          </p:cNvSpPr>
          <p:nvPr>
            <p:ph idx="1"/>
          </p:nvPr>
        </p:nvSpPr>
        <p:spPr>
          <a:xfrm>
            <a:off x="5029200" y="624568"/>
            <a:ext cx="6324598" cy="5412920"/>
          </a:xfrm>
        </p:spPr>
        <p:txBody>
          <a:bodyPr anchor="ctr">
            <a:normAutofit/>
          </a:bodyPr>
          <a:lstStyle/>
          <a:p>
            <a:pPr marL="0" indent="0">
              <a:buNone/>
            </a:pPr>
            <a:r>
              <a:rPr lang="en-US" sz="2400"/>
              <a:t>Willie J. Patrick, Jr</a:t>
            </a:r>
          </a:p>
          <a:p>
            <a:pPr marL="0" indent="0">
              <a:buNone/>
            </a:pPr>
            <a:r>
              <a:rPr lang="en-US" sz="2400"/>
              <a:t>Director - Office of Emergency Management</a:t>
            </a:r>
          </a:p>
          <a:p>
            <a:pPr marL="0" indent="0">
              <a:buNone/>
            </a:pPr>
            <a:r>
              <a:rPr lang="en-US" sz="2400"/>
              <a:t>(302) 576-3915</a:t>
            </a:r>
          </a:p>
          <a:p>
            <a:pPr marL="0" indent="0">
              <a:buNone/>
            </a:pPr>
            <a:r>
              <a:rPr lang="en-US" sz="2400"/>
              <a:t>(302) 354-2509</a:t>
            </a:r>
          </a:p>
          <a:p>
            <a:pPr marL="0" indent="0">
              <a:buNone/>
            </a:pPr>
            <a:r>
              <a:rPr lang="en-US" sz="2400">
                <a:hlinkClick r:id="rId2"/>
              </a:rPr>
              <a:t>wpatrick@wilmingtonde.gov</a:t>
            </a:r>
            <a:endParaRPr lang="en-US" sz="2400"/>
          </a:p>
          <a:p>
            <a:pPr marL="0" indent="0">
              <a:buNone/>
            </a:pPr>
            <a:r>
              <a:rPr lang="en-US" sz="2400"/>
              <a:t>Willie.Patrick@cj.state.de.us</a:t>
            </a:r>
          </a:p>
          <a:p>
            <a:pPr marL="0" indent="0">
              <a:buNone/>
            </a:pPr>
            <a:endParaRPr lang="en-US" sz="2400"/>
          </a:p>
          <a:p>
            <a:endParaRPr 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C65B13-7682-44F0-8550-5A6B34E916BC}"/>
              </a:ext>
            </a:extLst>
          </p:cNvPr>
          <p:cNvSpPr>
            <a:spLocks noGrp="1"/>
          </p:cNvSpPr>
          <p:nvPr>
            <p:ph type="title"/>
          </p:nvPr>
        </p:nvSpPr>
        <p:spPr>
          <a:xfrm>
            <a:off x="190499" y="239977"/>
            <a:ext cx="4256305" cy="4930246"/>
          </a:xfrm>
        </p:spPr>
        <p:txBody>
          <a:bodyPr>
            <a:normAutofit/>
          </a:bodyPr>
          <a:lstStyle/>
          <a:p>
            <a:pPr algn="r"/>
            <a:r>
              <a:rPr lang="en-US" sz="3600" dirty="0">
                <a:solidFill>
                  <a:schemeClr val="accent1"/>
                </a:solidFill>
              </a:rPr>
              <a:t>What is COVID 19?</a:t>
            </a:r>
          </a:p>
        </p:txBody>
      </p:sp>
      <p:cxnSp>
        <p:nvCxnSpPr>
          <p:cNvPr id="19"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FC2393D-AE55-45EA-8F16-FB2A40BB0EFF}"/>
              </a:ext>
            </a:extLst>
          </p:cNvPr>
          <p:cNvSpPr>
            <a:spLocks noGrp="1"/>
          </p:cNvSpPr>
          <p:nvPr>
            <p:ph idx="1"/>
          </p:nvPr>
        </p:nvSpPr>
        <p:spPr>
          <a:xfrm>
            <a:off x="4823415" y="479462"/>
            <a:ext cx="6377769" cy="4930246"/>
          </a:xfrm>
        </p:spPr>
        <p:txBody>
          <a:bodyPr anchor="ctr">
            <a:normAutofit/>
          </a:bodyPr>
          <a:lstStyle/>
          <a:p>
            <a:pPr marL="0" indent="0">
              <a:buNone/>
            </a:pPr>
            <a:r>
              <a:rPr lang="en-US" dirty="0"/>
              <a:t>A novel coronavirus is a new coronavirus that has not been previously identified. It is named for the crownlike spikes that protrude from its surface. The virus causing coronavirus disease 2019 (COVID-19), is not the same as the coronaviruses that commonly circulates among humans and cause mild illnesses, like the common cold. </a:t>
            </a:r>
            <a:endParaRPr lang="en-US" sz="2400" dirty="0"/>
          </a:p>
        </p:txBody>
      </p:sp>
    </p:spTree>
    <p:extLst>
      <p:ext uri="{BB962C8B-B14F-4D97-AF65-F5344CB8AC3E}">
        <p14:creationId xmlns:p14="http://schemas.microsoft.com/office/powerpoint/2010/main" val="2401341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29CF4E-47CE-4B90-9B0D-E00925E45E53}"/>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How does it spread?</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0384CC9-5E30-4E14-9E79-ACA0DE48412C}"/>
              </a:ext>
            </a:extLst>
          </p:cNvPr>
          <p:cNvSpPr>
            <a:spLocks noGrp="1"/>
          </p:cNvSpPr>
          <p:nvPr>
            <p:ph idx="1"/>
          </p:nvPr>
        </p:nvSpPr>
        <p:spPr>
          <a:xfrm>
            <a:off x="4976031" y="963877"/>
            <a:ext cx="6377769" cy="4930246"/>
          </a:xfrm>
        </p:spPr>
        <p:txBody>
          <a:bodyPr anchor="ctr">
            <a:normAutofit/>
          </a:bodyPr>
          <a:lstStyle/>
          <a:p>
            <a:r>
              <a:rPr lang="en-US" sz="2400"/>
              <a:t>Through the air by coughing and sneezing</a:t>
            </a:r>
          </a:p>
          <a:p>
            <a:r>
              <a:rPr lang="en-US" sz="2400"/>
              <a:t>Close personal contact, such as touching or shaking hands</a:t>
            </a:r>
          </a:p>
          <a:p>
            <a:r>
              <a:rPr lang="en-US" sz="2400"/>
              <a:t>Touching an object or surface with the virus on it, then touching your mouth, nose, or eyes</a:t>
            </a:r>
          </a:p>
          <a:p>
            <a:endParaRPr lang="en-US" sz="2400"/>
          </a:p>
        </p:txBody>
      </p:sp>
    </p:spTree>
    <p:extLst>
      <p:ext uri="{BB962C8B-B14F-4D97-AF65-F5344CB8AC3E}">
        <p14:creationId xmlns:p14="http://schemas.microsoft.com/office/powerpoint/2010/main" val="4206053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32C12-F8F5-434F-B19B-04135B82D508}"/>
              </a:ext>
            </a:extLst>
          </p:cNvPr>
          <p:cNvSpPr>
            <a:spLocks noGrp="1"/>
          </p:cNvSpPr>
          <p:nvPr>
            <p:ph type="title"/>
          </p:nvPr>
        </p:nvSpPr>
        <p:spPr>
          <a:xfrm>
            <a:off x="838200" y="365125"/>
            <a:ext cx="10515600" cy="1325563"/>
          </a:xfrm>
        </p:spPr>
        <p:txBody>
          <a:bodyPr>
            <a:normAutofit/>
          </a:bodyPr>
          <a:lstStyle/>
          <a:p>
            <a:pPr algn="ctr"/>
            <a:r>
              <a:rPr lang="en-US" dirty="0"/>
              <a:t>Who is at risk?</a:t>
            </a:r>
          </a:p>
        </p:txBody>
      </p:sp>
      <p:graphicFrame>
        <p:nvGraphicFramePr>
          <p:cNvPr id="5" name="Content Placeholder 2">
            <a:extLst>
              <a:ext uri="{FF2B5EF4-FFF2-40B4-BE49-F238E27FC236}">
                <a16:creationId xmlns:a16="http://schemas.microsoft.com/office/drawing/2014/main" id="{112F34D6-7F54-4148-9E0C-278382EB7E82}"/>
              </a:ext>
            </a:extLst>
          </p:cNvPr>
          <p:cNvGraphicFramePr>
            <a:graphicFrameLocks noGrp="1"/>
          </p:cNvGraphicFramePr>
          <p:nvPr>
            <p:ph idx="1"/>
            <p:extLst>
              <p:ext uri="{D42A27DB-BD31-4B8C-83A1-F6EECF244321}">
                <p14:modId xmlns:p14="http://schemas.microsoft.com/office/powerpoint/2010/main" val="611561423"/>
              </p:ext>
            </p:extLst>
          </p:nvPr>
        </p:nvGraphicFramePr>
        <p:xfrm>
          <a:off x="680357" y="1464128"/>
          <a:ext cx="10515600" cy="4075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974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EE94F3-BEC7-4044-A213-EB70D58ECB25}"/>
              </a:ext>
            </a:extLst>
          </p:cNvPr>
          <p:cNvSpPr>
            <a:spLocks noGrp="1"/>
          </p:cNvSpPr>
          <p:nvPr>
            <p:ph type="title"/>
          </p:nvPr>
        </p:nvSpPr>
        <p:spPr>
          <a:xfrm>
            <a:off x="579882" y="320040"/>
            <a:ext cx="3494362" cy="4930246"/>
          </a:xfrm>
        </p:spPr>
        <p:txBody>
          <a:bodyPr>
            <a:normAutofit/>
          </a:bodyPr>
          <a:lstStyle/>
          <a:p>
            <a:pPr algn="r"/>
            <a:r>
              <a:rPr lang="en-US" dirty="0">
                <a:solidFill>
                  <a:schemeClr val="accent1"/>
                </a:solidFill>
              </a:rPr>
              <a:t>What are the Symptoms?</a:t>
            </a:r>
          </a:p>
        </p:txBody>
      </p:sp>
      <p:cxnSp>
        <p:nvCxnSpPr>
          <p:cNvPr id="25" name="Straight Connector 24">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032B283-457D-4854-94E1-209396972530}"/>
              </a:ext>
            </a:extLst>
          </p:cNvPr>
          <p:cNvSpPr>
            <a:spLocks noGrp="1"/>
          </p:cNvSpPr>
          <p:nvPr>
            <p:ph idx="1"/>
          </p:nvPr>
        </p:nvSpPr>
        <p:spPr>
          <a:xfrm>
            <a:off x="4976031" y="963877"/>
            <a:ext cx="6377769" cy="4930246"/>
          </a:xfrm>
        </p:spPr>
        <p:txBody>
          <a:bodyPr anchor="ctr">
            <a:normAutofit/>
          </a:bodyPr>
          <a:lstStyle/>
          <a:p>
            <a:r>
              <a:rPr lang="en-US" sz="2400" dirty="0"/>
              <a:t>For confirmed COVID-19 infections, reported illnesses have ranged from infected people with little to no symptoms (similar to the common cold) to people being severely ill and dying. Symptoms can include:</a:t>
            </a:r>
          </a:p>
          <a:p>
            <a:r>
              <a:rPr lang="en-US" sz="2400" dirty="0"/>
              <a:t>Fever</a:t>
            </a:r>
          </a:p>
          <a:p>
            <a:r>
              <a:rPr lang="en-US" sz="2400" dirty="0"/>
              <a:t>Cough</a:t>
            </a:r>
          </a:p>
          <a:p>
            <a:r>
              <a:rPr lang="en-US" sz="2400" dirty="0"/>
              <a:t>Shortness of breath</a:t>
            </a:r>
          </a:p>
          <a:p>
            <a:endParaRPr lang="en-US" sz="2400" dirty="0"/>
          </a:p>
        </p:txBody>
      </p:sp>
    </p:spTree>
    <p:extLst>
      <p:ext uri="{BB962C8B-B14F-4D97-AF65-F5344CB8AC3E}">
        <p14:creationId xmlns:p14="http://schemas.microsoft.com/office/powerpoint/2010/main" val="3777114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5E1B7C-C2D0-41C1-98CA-C0B51419E845}"/>
              </a:ext>
            </a:extLst>
          </p:cNvPr>
          <p:cNvSpPr>
            <a:spLocks noGrp="1"/>
          </p:cNvSpPr>
          <p:nvPr>
            <p:ph type="title"/>
          </p:nvPr>
        </p:nvSpPr>
        <p:spPr>
          <a:xfrm>
            <a:off x="838200" y="659077"/>
            <a:ext cx="3494362" cy="4930246"/>
          </a:xfrm>
        </p:spPr>
        <p:txBody>
          <a:bodyPr>
            <a:normAutofit/>
          </a:bodyPr>
          <a:lstStyle/>
          <a:p>
            <a:pPr algn="r"/>
            <a:r>
              <a:rPr lang="en-US" dirty="0">
                <a:solidFill>
                  <a:schemeClr val="accent1"/>
                </a:solidFill>
              </a:rPr>
              <a:t>What should you do to protect yourself and others?</a:t>
            </a:r>
          </a:p>
        </p:txBody>
      </p:sp>
      <p:cxnSp>
        <p:nvCxnSpPr>
          <p:cNvPr id="40" name="Straight Connector 3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0" name="Content Placeholder 2">
            <a:extLst>
              <a:ext uri="{FF2B5EF4-FFF2-40B4-BE49-F238E27FC236}">
                <a16:creationId xmlns:a16="http://schemas.microsoft.com/office/drawing/2014/main" id="{3F3AE4D1-C99C-4D59-8FC0-82000808B97E}"/>
              </a:ext>
            </a:extLst>
          </p:cNvPr>
          <p:cNvSpPr>
            <a:spLocks noGrp="1"/>
          </p:cNvSpPr>
          <p:nvPr>
            <p:ph idx="1"/>
          </p:nvPr>
        </p:nvSpPr>
        <p:spPr>
          <a:xfrm>
            <a:off x="4976031" y="963877"/>
            <a:ext cx="6377769" cy="4930246"/>
          </a:xfrm>
        </p:spPr>
        <p:txBody>
          <a:bodyPr anchor="ctr">
            <a:normAutofit/>
          </a:bodyPr>
          <a:lstStyle/>
          <a:p>
            <a:r>
              <a:rPr lang="en-US" sz="2400" dirty="0"/>
              <a:t>Take steps to avoid spreading germs from any respiratory diseases by:</a:t>
            </a:r>
          </a:p>
          <a:p>
            <a:r>
              <a:rPr lang="en-US" sz="2400" dirty="0"/>
              <a:t>Wash hands and use hand sanitizer.</a:t>
            </a:r>
          </a:p>
          <a:p>
            <a:r>
              <a:rPr lang="en-US" sz="2400" dirty="0"/>
              <a:t> Don't touch your face.</a:t>
            </a:r>
          </a:p>
          <a:p>
            <a:r>
              <a:rPr lang="en-US" sz="2400" dirty="0"/>
              <a:t> Cover your cough.</a:t>
            </a:r>
          </a:p>
          <a:p>
            <a:r>
              <a:rPr lang="en-US" sz="2400" dirty="0"/>
              <a:t> Stay home if you are sick.</a:t>
            </a:r>
          </a:p>
          <a:p>
            <a:r>
              <a:rPr lang="en-US" sz="2400" dirty="0"/>
              <a:t> Get your flu shot.</a:t>
            </a:r>
          </a:p>
          <a:p>
            <a:endParaRPr lang="en-US" sz="2400" dirty="0"/>
          </a:p>
        </p:txBody>
      </p:sp>
    </p:spTree>
    <p:extLst>
      <p:ext uri="{BB962C8B-B14F-4D97-AF65-F5344CB8AC3E}">
        <p14:creationId xmlns:p14="http://schemas.microsoft.com/office/powerpoint/2010/main" val="3547165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887960-B128-4B2B-A1F1-8853317D4C08}"/>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Worldwide impact of COVID-19</a:t>
            </a:r>
          </a:p>
        </p:txBody>
      </p:sp>
      <p:cxnSp>
        <p:nvCxnSpPr>
          <p:cNvPr id="30" name="Straight Connector 2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3" name="Content Placeholder 2">
            <a:extLst>
              <a:ext uri="{FF2B5EF4-FFF2-40B4-BE49-F238E27FC236}">
                <a16:creationId xmlns:a16="http://schemas.microsoft.com/office/drawing/2014/main" id="{105E609C-45E7-48D4-9BF6-2649241501CB}"/>
              </a:ext>
            </a:extLst>
          </p:cNvPr>
          <p:cNvSpPr>
            <a:spLocks noGrp="1"/>
          </p:cNvSpPr>
          <p:nvPr>
            <p:ph idx="1"/>
          </p:nvPr>
        </p:nvSpPr>
        <p:spPr>
          <a:xfrm>
            <a:off x="4976031" y="963877"/>
            <a:ext cx="6377769" cy="4930246"/>
          </a:xfrm>
        </p:spPr>
        <p:txBody>
          <a:bodyPr anchor="ctr">
            <a:normAutofit/>
          </a:bodyPr>
          <a:lstStyle/>
          <a:p>
            <a:r>
              <a:rPr lang="en-US" sz="2400" dirty="0"/>
              <a:t>Over 105,000 infected</a:t>
            </a:r>
          </a:p>
          <a:p>
            <a:r>
              <a:rPr lang="en-US" sz="2400" dirty="0"/>
              <a:t>More than 3,500 deaths.</a:t>
            </a:r>
          </a:p>
        </p:txBody>
      </p:sp>
    </p:spTree>
    <p:extLst>
      <p:ext uri="{BB962C8B-B14F-4D97-AF65-F5344CB8AC3E}">
        <p14:creationId xmlns:p14="http://schemas.microsoft.com/office/powerpoint/2010/main" val="441152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348F6D-B90C-4B75-8800-F30132095A91}"/>
              </a:ext>
            </a:extLst>
          </p:cNvPr>
          <p:cNvSpPr>
            <a:spLocks noGrp="1"/>
          </p:cNvSpPr>
          <p:nvPr>
            <p:ph type="title"/>
          </p:nvPr>
        </p:nvSpPr>
        <p:spPr>
          <a:xfrm>
            <a:off x="1028700" y="1967266"/>
            <a:ext cx="2628900" cy="2547257"/>
          </a:xfrm>
          <a:prstGeom prst="ellipse">
            <a:avLst/>
          </a:prstGeom>
          <a:noFill/>
        </p:spPr>
        <p:txBody>
          <a:bodyPr vert="horz" lIns="91440" tIns="45720" rIns="91440" bIns="45720" rtlCol="0" anchor="ctr">
            <a:noAutofit/>
          </a:bodyPr>
          <a:lstStyle/>
          <a:p>
            <a:pPr algn="ctr"/>
            <a:r>
              <a:rPr lang="en-US" sz="1600" kern="1200" dirty="0">
                <a:solidFill>
                  <a:srgbClr val="FFFFFF"/>
                </a:solidFill>
                <a:latin typeface="+mj-lt"/>
                <a:ea typeface="+mj-ea"/>
                <a:cs typeface="+mj-cs"/>
              </a:rPr>
              <a:t>People Under Investigation (PUI) in DE (these are persons who have symptoms and travel risk. It does not indicate they have coronavirus)</a:t>
            </a:r>
            <a:br>
              <a:rPr lang="en-US" sz="1600" kern="1200" dirty="0">
                <a:solidFill>
                  <a:srgbClr val="FFFFFF"/>
                </a:solidFill>
                <a:latin typeface="+mj-lt"/>
                <a:ea typeface="+mj-ea"/>
                <a:cs typeface="+mj-cs"/>
              </a:rPr>
            </a:br>
            <a:endParaRPr lang="en-US" sz="1600" kern="1200" dirty="0">
              <a:solidFill>
                <a:srgbClr val="FFFFFF"/>
              </a:solidFill>
              <a:latin typeface="+mj-lt"/>
              <a:ea typeface="+mj-ea"/>
              <a:cs typeface="+mj-cs"/>
            </a:endParaRPr>
          </a:p>
        </p:txBody>
      </p:sp>
      <p:graphicFrame>
        <p:nvGraphicFramePr>
          <p:cNvPr id="7" name="Content Placeholder 3">
            <a:extLst>
              <a:ext uri="{FF2B5EF4-FFF2-40B4-BE49-F238E27FC236}">
                <a16:creationId xmlns:a16="http://schemas.microsoft.com/office/drawing/2014/main" id="{7EAD73C3-7F3F-4D31-A782-124A69809053}"/>
              </a:ext>
            </a:extLst>
          </p:cNvPr>
          <p:cNvGraphicFramePr>
            <a:graphicFrameLocks/>
          </p:cNvGraphicFramePr>
          <p:nvPr>
            <p:extLst>
              <p:ext uri="{D42A27DB-BD31-4B8C-83A1-F6EECF244321}">
                <p14:modId xmlns:p14="http://schemas.microsoft.com/office/powerpoint/2010/main" val="1222877817"/>
              </p:ext>
            </p:extLst>
          </p:nvPr>
        </p:nvGraphicFramePr>
        <p:xfrm>
          <a:off x="4829346" y="897439"/>
          <a:ext cx="7134510" cy="4070388"/>
        </p:xfrm>
        <a:graphic>
          <a:graphicData uri="http://schemas.openxmlformats.org/drawingml/2006/table">
            <a:tbl>
              <a:tblPr>
                <a:tableStyleId>{8799B23B-EC83-4686-B30A-512413B5E67A}</a:tableStyleId>
              </a:tblPr>
              <a:tblGrid>
                <a:gridCol w="4688645">
                  <a:extLst>
                    <a:ext uri="{9D8B030D-6E8A-4147-A177-3AD203B41FA5}">
                      <a16:colId xmlns:a16="http://schemas.microsoft.com/office/drawing/2014/main" val="2000665475"/>
                    </a:ext>
                  </a:extLst>
                </a:gridCol>
                <a:gridCol w="2445865">
                  <a:extLst>
                    <a:ext uri="{9D8B030D-6E8A-4147-A177-3AD203B41FA5}">
                      <a16:colId xmlns:a16="http://schemas.microsoft.com/office/drawing/2014/main" val="2734138500"/>
                    </a:ext>
                  </a:extLst>
                </a:gridCol>
              </a:tblGrid>
              <a:tr h="648975">
                <a:tc gridSpan="2">
                  <a:txBody>
                    <a:bodyPr/>
                    <a:lstStyle/>
                    <a:p>
                      <a:pPr fontAlgn="t"/>
                      <a:r>
                        <a:rPr lang="en-US" sz="2200" b="0" cap="none" spc="0" dirty="0">
                          <a:solidFill>
                            <a:schemeClr val="tx1"/>
                          </a:solidFill>
                          <a:effectLst/>
                        </a:rPr>
                        <a:t>* As of 3/08/2020, 2:10 P.M</a:t>
                      </a:r>
                    </a:p>
                  </a:txBody>
                  <a:tcPr marL="165462" marR="165462" marT="165462" marB="165462">
                    <a:solidFill>
                      <a:schemeClr val="tx2">
                        <a:lumMod val="60000"/>
                        <a:lumOff val="40000"/>
                      </a:schemeClr>
                    </a:solidFill>
                  </a:tcPr>
                </a:tc>
                <a:tc hMerge="1">
                  <a:txBody>
                    <a:bodyPr/>
                    <a:lstStyle/>
                    <a:p>
                      <a:endParaRPr lang="en-US"/>
                    </a:p>
                  </a:txBody>
                  <a:tcPr/>
                </a:tc>
                <a:extLst>
                  <a:ext uri="{0D108BD9-81ED-4DB2-BD59-A6C34878D82A}">
                    <a16:rowId xmlns:a16="http://schemas.microsoft.com/office/drawing/2014/main" val="3193606745"/>
                  </a:ext>
                </a:extLst>
              </a:tr>
              <a:tr h="735012">
                <a:tc>
                  <a:txBody>
                    <a:bodyPr/>
                    <a:lstStyle/>
                    <a:p>
                      <a:pPr fontAlgn="t"/>
                      <a:r>
                        <a:rPr lang="en-US" sz="2200" b="0" cap="none" spc="0" dirty="0">
                          <a:solidFill>
                            <a:schemeClr val="tx1"/>
                          </a:solidFill>
                          <a:effectLst/>
                        </a:rPr>
                        <a:t>Positive</a:t>
                      </a:r>
                    </a:p>
                  </a:txBody>
                  <a:tcPr marL="165462" marR="165462" marT="165462" marB="165462">
                    <a:solidFill>
                      <a:schemeClr val="tx2">
                        <a:lumMod val="40000"/>
                        <a:lumOff val="60000"/>
                      </a:schemeClr>
                    </a:solidFill>
                  </a:tcPr>
                </a:tc>
                <a:tc>
                  <a:txBody>
                    <a:bodyPr/>
                    <a:lstStyle/>
                    <a:p>
                      <a:pPr fontAlgn="t"/>
                      <a:r>
                        <a:rPr lang="en-US" sz="2200" b="0" cap="none" spc="0" dirty="0">
                          <a:solidFill>
                            <a:schemeClr val="tx1"/>
                          </a:solidFill>
                          <a:effectLst/>
                        </a:rPr>
                        <a:t>0</a:t>
                      </a:r>
                    </a:p>
                  </a:txBody>
                  <a:tcPr marL="165462" marR="165462" marT="165462" marB="165462">
                    <a:solidFill>
                      <a:schemeClr val="tx2">
                        <a:lumMod val="40000"/>
                        <a:lumOff val="60000"/>
                      </a:schemeClr>
                    </a:solidFill>
                  </a:tcPr>
                </a:tc>
                <a:extLst>
                  <a:ext uri="{0D108BD9-81ED-4DB2-BD59-A6C34878D82A}">
                    <a16:rowId xmlns:a16="http://schemas.microsoft.com/office/drawing/2014/main" val="781512301"/>
                  </a:ext>
                </a:extLst>
              </a:tr>
              <a:tr h="648975">
                <a:tc>
                  <a:txBody>
                    <a:bodyPr/>
                    <a:lstStyle/>
                    <a:p>
                      <a:pPr fontAlgn="t"/>
                      <a:r>
                        <a:rPr lang="en-US" sz="2200" b="0" cap="none" spc="0" dirty="0">
                          <a:solidFill>
                            <a:schemeClr val="tx1"/>
                          </a:solidFill>
                          <a:effectLst/>
                        </a:rPr>
                        <a:t>Negative</a:t>
                      </a:r>
                    </a:p>
                  </a:txBody>
                  <a:tcPr marL="165462" marR="165462" marT="165462" marB="165462">
                    <a:solidFill>
                      <a:schemeClr val="tx2">
                        <a:lumMod val="20000"/>
                        <a:lumOff val="80000"/>
                      </a:schemeClr>
                    </a:solidFill>
                  </a:tcPr>
                </a:tc>
                <a:tc>
                  <a:txBody>
                    <a:bodyPr/>
                    <a:lstStyle/>
                    <a:p>
                      <a:pPr fontAlgn="t"/>
                      <a:r>
                        <a:rPr lang="en-US" sz="2200" b="0" cap="none" spc="0" dirty="0">
                          <a:solidFill>
                            <a:schemeClr val="tx1"/>
                          </a:solidFill>
                          <a:effectLst/>
                        </a:rPr>
                        <a:t>15</a:t>
                      </a:r>
                    </a:p>
                  </a:txBody>
                  <a:tcPr marL="165462" marR="165462" marT="165462" marB="165462">
                    <a:solidFill>
                      <a:schemeClr val="tx2">
                        <a:lumMod val="20000"/>
                        <a:lumOff val="80000"/>
                      </a:schemeClr>
                    </a:solidFill>
                  </a:tcPr>
                </a:tc>
                <a:extLst>
                  <a:ext uri="{0D108BD9-81ED-4DB2-BD59-A6C34878D82A}">
                    <a16:rowId xmlns:a16="http://schemas.microsoft.com/office/drawing/2014/main" val="3030594655"/>
                  </a:ext>
                </a:extLst>
              </a:tr>
              <a:tr h="648975">
                <a:tc>
                  <a:txBody>
                    <a:bodyPr/>
                    <a:lstStyle/>
                    <a:p>
                      <a:pPr fontAlgn="t"/>
                      <a:r>
                        <a:rPr lang="en-US" sz="2200" b="0" cap="none" spc="0" dirty="0">
                          <a:solidFill>
                            <a:schemeClr val="tx1"/>
                          </a:solidFill>
                          <a:effectLst/>
                        </a:rPr>
                        <a:t>Pending</a:t>
                      </a:r>
                    </a:p>
                  </a:txBody>
                  <a:tcPr marL="165462" marR="165462" marT="165462" marB="165462">
                    <a:solidFill>
                      <a:schemeClr val="tx2">
                        <a:lumMod val="40000"/>
                        <a:lumOff val="60000"/>
                      </a:schemeClr>
                    </a:solidFill>
                  </a:tcPr>
                </a:tc>
                <a:tc>
                  <a:txBody>
                    <a:bodyPr/>
                    <a:lstStyle/>
                    <a:p>
                      <a:pPr fontAlgn="t"/>
                      <a:r>
                        <a:rPr lang="en-US" sz="2200" b="0" cap="none" spc="0" dirty="0">
                          <a:solidFill>
                            <a:schemeClr val="tx1"/>
                          </a:solidFill>
                          <a:effectLst/>
                        </a:rPr>
                        <a:t>3</a:t>
                      </a:r>
                    </a:p>
                  </a:txBody>
                  <a:tcPr marL="165462" marR="165462" marT="165462" marB="165462">
                    <a:solidFill>
                      <a:schemeClr val="tx2">
                        <a:lumMod val="40000"/>
                        <a:lumOff val="60000"/>
                      </a:schemeClr>
                    </a:solidFill>
                  </a:tcPr>
                </a:tc>
                <a:extLst>
                  <a:ext uri="{0D108BD9-81ED-4DB2-BD59-A6C34878D82A}">
                    <a16:rowId xmlns:a16="http://schemas.microsoft.com/office/drawing/2014/main" val="3448669941"/>
                  </a:ext>
                </a:extLst>
              </a:tr>
              <a:tr h="1302194">
                <a:tc>
                  <a:txBody>
                    <a:bodyPr/>
                    <a:lstStyle/>
                    <a:p>
                      <a:pPr fontAlgn="t"/>
                      <a:r>
                        <a:rPr lang="en-US" sz="2200" b="0" cap="none" spc="0" dirty="0">
                          <a:solidFill>
                            <a:schemeClr val="tx1"/>
                          </a:solidFill>
                          <a:effectLst/>
                        </a:rPr>
                        <a:t>County breakdown of pending</a:t>
                      </a:r>
                    </a:p>
                  </a:txBody>
                  <a:tcPr marL="165462" marR="165462" marT="165462" marB="165462">
                    <a:solidFill>
                      <a:schemeClr val="tx2">
                        <a:lumMod val="20000"/>
                        <a:lumOff val="80000"/>
                      </a:schemeClr>
                    </a:solidFill>
                  </a:tcPr>
                </a:tc>
                <a:tc>
                  <a:txBody>
                    <a:bodyPr/>
                    <a:lstStyle/>
                    <a:p>
                      <a:pPr fontAlgn="t"/>
                      <a:r>
                        <a:rPr lang="en-US" sz="2200" b="0" cap="none" spc="0" dirty="0">
                          <a:solidFill>
                            <a:schemeClr val="tx1"/>
                          </a:solidFill>
                          <a:effectLst/>
                        </a:rPr>
                        <a:t>New Castle: 2</a:t>
                      </a:r>
                      <a:br>
                        <a:rPr lang="en-US" sz="2200" b="0" cap="none" spc="0" dirty="0">
                          <a:solidFill>
                            <a:schemeClr val="tx1"/>
                          </a:solidFill>
                          <a:effectLst/>
                        </a:rPr>
                      </a:br>
                      <a:r>
                        <a:rPr lang="en-US" sz="2200" b="0" cap="none" spc="0" dirty="0">
                          <a:solidFill>
                            <a:schemeClr val="tx1"/>
                          </a:solidFill>
                          <a:effectLst/>
                        </a:rPr>
                        <a:t>Kent: 1</a:t>
                      </a:r>
                      <a:br>
                        <a:rPr lang="en-US" sz="2200" b="0" cap="none" spc="0" dirty="0">
                          <a:solidFill>
                            <a:schemeClr val="tx1"/>
                          </a:solidFill>
                          <a:effectLst/>
                        </a:rPr>
                      </a:br>
                      <a:r>
                        <a:rPr lang="en-US" sz="2200" b="0" cap="none" spc="0" dirty="0">
                          <a:solidFill>
                            <a:schemeClr val="tx1"/>
                          </a:solidFill>
                          <a:effectLst/>
                        </a:rPr>
                        <a:t>Sussex: 0</a:t>
                      </a:r>
                    </a:p>
                  </a:txBody>
                  <a:tcPr marL="165462" marR="165462" marT="165462" marB="165462">
                    <a:solidFill>
                      <a:schemeClr val="tx2">
                        <a:lumMod val="20000"/>
                        <a:lumOff val="80000"/>
                      </a:schemeClr>
                    </a:solidFill>
                  </a:tcPr>
                </a:tc>
                <a:extLst>
                  <a:ext uri="{0D108BD9-81ED-4DB2-BD59-A6C34878D82A}">
                    <a16:rowId xmlns:a16="http://schemas.microsoft.com/office/drawing/2014/main" val="775080900"/>
                  </a:ext>
                </a:extLst>
              </a:tr>
            </a:tbl>
          </a:graphicData>
        </a:graphic>
      </p:graphicFrame>
    </p:spTree>
    <p:extLst>
      <p:ext uri="{BB962C8B-B14F-4D97-AF65-F5344CB8AC3E}">
        <p14:creationId xmlns:p14="http://schemas.microsoft.com/office/powerpoint/2010/main" val="1819934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10A4DB-5F90-4B29-B650-AC60E3E8D898}"/>
              </a:ext>
            </a:extLst>
          </p:cNvPr>
          <p:cNvSpPr>
            <a:spLocks noGrp="1"/>
          </p:cNvSpPr>
          <p:nvPr>
            <p:ph type="title"/>
          </p:nvPr>
        </p:nvSpPr>
        <p:spPr>
          <a:xfrm>
            <a:off x="1028699" y="1574020"/>
            <a:ext cx="2941001" cy="3333750"/>
          </a:xfrm>
          <a:prstGeom prst="ellipse">
            <a:avLst/>
          </a:prstGeom>
          <a:noFill/>
        </p:spPr>
        <p:txBody>
          <a:bodyPr vert="horz" lIns="91440" tIns="45720" rIns="91440" bIns="45720" rtlCol="0" anchor="ctr">
            <a:noAutofit/>
          </a:bodyPr>
          <a:lstStyle/>
          <a:p>
            <a:pPr algn="ctr"/>
            <a:r>
              <a:rPr lang="en-US" sz="1400" kern="1200" dirty="0">
                <a:solidFill>
                  <a:srgbClr val="FFFFFF"/>
                </a:solidFill>
                <a:latin typeface="+mj-lt"/>
                <a:ea typeface="+mj-ea"/>
                <a:cs typeface="+mj-cs"/>
              </a:rPr>
              <a:t>People Being</a:t>
            </a:r>
            <a:br>
              <a:rPr lang="en-US" sz="1400" kern="1200" dirty="0">
                <a:solidFill>
                  <a:srgbClr val="FFFFFF"/>
                </a:solidFill>
                <a:latin typeface="+mj-lt"/>
                <a:ea typeface="+mj-ea"/>
                <a:cs typeface="+mj-cs"/>
              </a:rPr>
            </a:br>
            <a:r>
              <a:rPr lang="en-US" sz="1400" kern="1200" dirty="0">
                <a:solidFill>
                  <a:srgbClr val="FFFFFF"/>
                </a:solidFill>
                <a:latin typeface="+mj-lt"/>
                <a:ea typeface="+mj-ea"/>
                <a:cs typeface="+mj-cs"/>
              </a:rPr>
              <a:t>Monitored - asymptomatic people (persons are not sick) but recently traveled from countries with restrictions.</a:t>
            </a:r>
            <a:br>
              <a:rPr lang="en-US" sz="1400" kern="1200" dirty="0">
                <a:solidFill>
                  <a:srgbClr val="FFFFFF"/>
                </a:solidFill>
                <a:latin typeface="+mj-lt"/>
                <a:ea typeface="+mj-ea"/>
                <a:cs typeface="+mj-cs"/>
              </a:rPr>
            </a:br>
            <a:br>
              <a:rPr lang="en-US" sz="1400" kern="1200" dirty="0">
                <a:solidFill>
                  <a:srgbClr val="FFFFFF"/>
                </a:solidFill>
                <a:latin typeface="+mj-lt"/>
                <a:ea typeface="+mj-ea"/>
                <a:cs typeface="+mj-cs"/>
              </a:rPr>
            </a:br>
            <a:r>
              <a:rPr lang="en-US" sz="1400" kern="1200" dirty="0">
                <a:solidFill>
                  <a:srgbClr val="FFFFFF"/>
                </a:solidFill>
                <a:latin typeface="+mj-lt"/>
                <a:ea typeface="+mj-ea"/>
                <a:cs typeface="+mj-cs"/>
              </a:rPr>
              <a:t>Are being monitored by DPH daily for 14 days to be sure they do not develop symptoms of coronavirus disease 2019.</a:t>
            </a:r>
            <a:br>
              <a:rPr lang="en-US" sz="1200" kern="1200" dirty="0">
                <a:solidFill>
                  <a:srgbClr val="FFFFFF"/>
                </a:solidFill>
                <a:latin typeface="+mj-lt"/>
                <a:ea typeface="+mj-ea"/>
                <a:cs typeface="+mj-cs"/>
              </a:rPr>
            </a:br>
            <a:endParaRPr lang="en-US" sz="1200" kern="1200" dirty="0">
              <a:solidFill>
                <a:srgbClr val="FFFFFF"/>
              </a:solidFill>
              <a:latin typeface="+mj-lt"/>
              <a:ea typeface="+mj-ea"/>
              <a:cs typeface="+mj-cs"/>
            </a:endParaRPr>
          </a:p>
        </p:txBody>
      </p:sp>
      <p:graphicFrame>
        <p:nvGraphicFramePr>
          <p:cNvPr id="3" name="Table 4">
            <a:extLst>
              <a:ext uri="{FF2B5EF4-FFF2-40B4-BE49-F238E27FC236}">
                <a16:creationId xmlns:a16="http://schemas.microsoft.com/office/drawing/2014/main" id="{C6ED2747-CF64-4D74-AFE7-49EA0A8E6EFB}"/>
              </a:ext>
            </a:extLst>
          </p:cNvPr>
          <p:cNvGraphicFramePr>
            <a:graphicFrameLocks noGrp="1"/>
          </p:cNvGraphicFramePr>
          <p:nvPr>
            <p:extLst>
              <p:ext uri="{D42A27DB-BD31-4B8C-83A1-F6EECF244321}">
                <p14:modId xmlns:p14="http://schemas.microsoft.com/office/powerpoint/2010/main" val="1115541536"/>
              </p:ext>
            </p:extLst>
          </p:nvPr>
        </p:nvGraphicFramePr>
        <p:xfrm>
          <a:off x="5108290" y="1774371"/>
          <a:ext cx="5418666" cy="2380088"/>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310566821"/>
                    </a:ext>
                  </a:extLst>
                </a:gridCol>
                <a:gridCol w="2709333">
                  <a:extLst>
                    <a:ext uri="{9D8B030D-6E8A-4147-A177-3AD203B41FA5}">
                      <a16:colId xmlns:a16="http://schemas.microsoft.com/office/drawing/2014/main" val="3112462320"/>
                    </a:ext>
                  </a:extLst>
                </a:gridCol>
              </a:tblGrid>
              <a:tr h="825608">
                <a:tc>
                  <a:txBody>
                    <a:bodyPr/>
                    <a:lstStyle/>
                    <a:p>
                      <a:r>
                        <a:rPr lang="en-US" dirty="0"/>
                        <a:t>As of 3/8/2020</a:t>
                      </a:r>
                    </a:p>
                  </a:txBody>
                  <a:tcPr/>
                </a:tc>
                <a:tc>
                  <a:txBody>
                    <a:bodyPr/>
                    <a:lstStyle/>
                    <a:p>
                      <a:endParaRPr lang="en-US" dirty="0"/>
                    </a:p>
                  </a:txBody>
                  <a:tcPr/>
                </a:tc>
                <a:extLst>
                  <a:ext uri="{0D108BD9-81ED-4DB2-BD59-A6C34878D82A}">
                    <a16:rowId xmlns:a16="http://schemas.microsoft.com/office/drawing/2014/main" val="2399650845"/>
                  </a:ext>
                </a:extLst>
              </a:tr>
              <a:tr h="542273">
                <a:tc>
                  <a:txBody>
                    <a:bodyPr/>
                    <a:lstStyle/>
                    <a:p>
                      <a:r>
                        <a:rPr lang="en-US" dirty="0"/>
                        <a:t>People currently being monitored</a:t>
                      </a:r>
                    </a:p>
                  </a:txBody>
                  <a:tcPr/>
                </a:tc>
                <a:tc>
                  <a:txBody>
                    <a:bodyPr/>
                    <a:lstStyle/>
                    <a:p>
                      <a:r>
                        <a:rPr lang="en-US" dirty="0"/>
                        <a:t>            18</a:t>
                      </a:r>
                    </a:p>
                  </a:txBody>
                  <a:tcPr/>
                </a:tc>
                <a:extLst>
                  <a:ext uri="{0D108BD9-81ED-4DB2-BD59-A6C34878D82A}">
                    <a16:rowId xmlns:a16="http://schemas.microsoft.com/office/drawing/2014/main" val="868791470"/>
                  </a:ext>
                </a:extLst>
              </a:tr>
              <a:tr h="774675">
                <a:tc>
                  <a:txBody>
                    <a:bodyPr/>
                    <a:lstStyle/>
                    <a:p>
                      <a:r>
                        <a:rPr lang="en-US" dirty="0"/>
                        <a:t>Total monitored (cumulative since Feb 7, 2020)</a:t>
                      </a:r>
                    </a:p>
                  </a:txBody>
                  <a:tcPr/>
                </a:tc>
                <a:tc>
                  <a:txBody>
                    <a:bodyPr/>
                    <a:lstStyle/>
                    <a:p>
                      <a:r>
                        <a:rPr lang="en-US" dirty="0"/>
                        <a:t>             65</a:t>
                      </a:r>
                    </a:p>
                  </a:txBody>
                  <a:tcPr/>
                </a:tc>
                <a:extLst>
                  <a:ext uri="{0D108BD9-81ED-4DB2-BD59-A6C34878D82A}">
                    <a16:rowId xmlns:a16="http://schemas.microsoft.com/office/drawing/2014/main" val="1704833700"/>
                  </a:ext>
                </a:extLst>
              </a:tr>
            </a:tbl>
          </a:graphicData>
        </a:graphic>
      </p:graphicFrame>
    </p:spTree>
    <p:extLst>
      <p:ext uri="{BB962C8B-B14F-4D97-AF65-F5344CB8AC3E}">
        <p14:creationId xmlns:p14="http://schemas.microsoft.com/office/powerpoint/2010/main" val="1023778750"/>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799</Words>
  <Application>Microsoft Office PowerPoint</Application>
  <PresentationFormat>Widescreen</PresentationFormat>
  <Paragraphs>76</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 City of Wilmington Coronavirus (COVID 19) Preparedness</vt:lpstr>
      <vt:lpstr>What is COVID 19?</vt:lpstr>
      <vt:lpstr>How does it spread?</vt:lpstr>
      <vt:lpstr>Who is at risk?</vt:lpstr>
      <vt:lpstr>What are the Symptoms?</vt:lpstr>
      <vt:lpstr>What should you do to protect yourself and others?</vt:lpstr>
      <vt:lpstr>Worldwide impact of COVID-19</vt:lpstr>
      <vt:lpstr>People Under Investigation (PUI) in DE (these are persons who have symptoms and travel risk. It does not indicate they have coronavirus) </vt:lpstr>
      <vt:lpstr>People Being Monitored - asymptomatic people (persons are not sick) but recently traveled from countries with restrictions.  Are being monitored by DPH daily for 14 days to be sure they do not develop symptoms of coronavirus disease 2019. </vt:lpstr>
      <vt:lpstr>The State of Delaware Response</vt:lpstr>
      <vt:lpstr>City of Wilmington Response Plan</vt:lpstr>
      <vt:lpstr>City of Wilmington Response Plan</vt:lpstr>
      <vt:lpstr>Public Health Contact</vt:lpstr>
      <vt:lpstr>Wilmington Office of Emergency 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City of Wilmington Coronavirus (COVID 19) Preparedness</dc:title>
  <dc:creator>Willie Patrick</dc:creator>
  <cp:lastModifiedBy>Willie Patrick</cp:lastModifiedBy>
  <cp:revision>1</cp:revision>
  <dcterms:created xsi:type="dcterms:W3CDTF">2020-03-09T16:04:01Z</dcterms:created>
  <dcterms:modified xsi:type="dcterms:W3CDTF">2020-03-09T16:06:42Z</dcterms:modified>
</cp:coreProperties>
</file>