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322" r:id="rId2"/>
    <p:sldId id="337" r:id="rId3"/>
    <p:sldId id="359" r:id="rId4"/>
    <p:sldId id="360" r:id="rId5"/>
    <p:sldId id="364" r:id="rId6"/>
    <p:sldId id="336" r:id="rId7"/>
    <p:sldId id="338" r:id="rId8"/>
    <p:sldId id="340" r:id="rId9"/>
    <p:sldId id="341" r:id="rId10"/>
    <p:sldId id="342" r:id="rId11"/>
    <p:sldId id="346" r:id="rId12"/>
    <p:sldId id="347" r:id="rId13"/>
    <p:sldId id="362" r:id="rId14"/>
    <p:sldId id="363" r:id="rId15"/>
    <p:sldId id="350" r:id="rId16"/>
    <p:sldId id="365" r:id="rId17"/>
    <p:sldId id="332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D0D"/>
    <a:srgbClr val="FF0000"/>
    <a:srgbClr val="FFFF66"/>
    <a:srgbClr val="00FFFF"/>
    <a:srgbClr val="A6A6A6"/>
    <a:srgbClr val="00B050"/>
    <a:srgbClr val="FF3300"/>
    <a:srgbClr val="FFFF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4" autoAdjust="0"/>
    <p:restoredTop sz="98057" autoAdjust="0"/>
  </p:normalViewPr>
  <p:slideViewPr>
    <p:cSldViewPr>
      <p:cViewPr varScale="1">
        <p:scale>
          <a:sx n="103" d="100"/>
          <a:sy n="103" d="100"/>
        </p:scale>
        <p:origin x="2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AD06F3-701D-43FB-BAC4-0C0E329F5630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A61FBB-3CC6-4E58-9AAE-A3BCC338D2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0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61FBB-3CC6-4E58-9AAE-A3BCC338D27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61FBB-3CC6-4E58-9AAE-A3BCC338D27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5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l Pencil Im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62600" y="3276600"/>
            <a:ext cx="33528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latin typeface="Lucida Sans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>
            <a:lvl1pPr>
              <a:defRPr sz="3600">
                <a:latin typeface="Franklin Gothic Medium" pitchFamily="34" charset="0"/>
              </a:defRPr>
            </a:lvl1pPr>
            <a:lvl2pPr>
              <a:defRPr sz="32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400">
                <a:latin typeface="Franklin Gothic Medium" pitchFamily="34" charset="0"/>
              </a:defRPr>
            </a:lvl4pPr>
            <a:lvl5pPr>
              <a:defRPr sz="2400">
                <a:latin typeface="Franklin Gothic Medium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9B4114-D26D-4F50-9596-54C95662B1B8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6/27/2019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7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8A193-B9BF-488F-8FEC-BD6B9FDD0CBC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6/27/2019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670F7-48C5-4B68-AE77-F548F5E4B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61099-0FAF-40C1-B18F-5C555B7B3A9A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6/27/2019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A4672-18B0-4217-8474-AD30D5CD60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15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BE9B1-FBE4-46C0-B7C2-AED94379D217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6/27/2019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C6D2C-51C3-4C31-A9F7-3272D77AFE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56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1841A-3A80-4476-AF96-D07659697101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6/27/2019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959C3-F4CA-4BCD-97F0-730B4C1F52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1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l Pencil Im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62600" y="3276600"/>
            <a:ext cx="33528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latin typeface="Lucida Sans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>
            <a:lvl1pPr>
              <a:defRPr sz="3600">
                <a:latin typeface="Franklin Gothic Medium" pitchFamily="34" charset="0"/>
              </a:defRPr>
            </a:lvl1pPr>
            <a:lvl2pPr>
              <a:defRPr sz="32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400">
                <a:latin typeface="Franklin Gothic Medium" pitchFamily="34" charset="0"/>
              </a:defRPr>
            </a:lvl4pPr>
            <a:lvl5pPr>
              <a:defRPr sz="2400">
                <a:latin typeface="Franklin Gothic Medium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F6FC5E-8CE6-4E78-BF43-9DACCBD8DE9B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6/27/2019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4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l Pencil Im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62600" y="3276600"/>
            <a:ext cx="33528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latin typeface="Lucida Sans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>
            <a:lvl1pPr>
              <a:defRPr sz="3600">
                <a:latin typeface="Franklin Gothic Medium" pitchFamily="34" charset="0"/>
              </a:defRPr>
            </a:lvl1pPr>
            <a:lvl2pPr>
              <a:defRPr sz="32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400">
                <a:latin typeface="Franklin Gothic Medium" pitchFamily="34" charset="0"/>
              </a:defRPr>
            </a:lvl4pPr>
            <a:lvl5pPr>
              <a:defRPr sz="2400">
                <a:latin typeface="Franklin Gothic Medium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5296A-C5BF-463E-9A26-D6042A0DAD56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6/27/2019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</p:spTree>
    <p:extLst>
      <p:ext uri="{BB962C8B-B14F-4D97-AF65-F5344CB8AC3E}">
        <p14:creationId xmlns:p14="http://schemas.microsoft.com/office/powerpoint/2010/main" val="261232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DDEB-962A-46E3-8885-E8BB96C28FD7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6/27/2019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6B022-E18D-41E4-BE0F-3A281FD8BF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0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257FB-0A02-42E8-BF35-A648B6754AF3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6/27/2019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6CA38-4E1C-4EE5-B294-0A4C60ED57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4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D63CA-9132-4275-9B75-1F60E8A096A5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6/27/2019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C84E-0ED8-4C84-839B-51ADBC61E0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0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C80CA-4A1E-4F1E-9912-F9C27C18E380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6/27/2019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214B4-4C23-4153-9D37-76F4CC51B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30564-B8A4-4B76-9B5D-C7772925020D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6/27/2019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205E1-9164-48EB-99DB-F4DB33DEB1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0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A8C50-3BA7-488C-A19D-9DE426F6C8FD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6/27/2019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7D5FB-7D9D-4A6A-84DA-8EB7B5546F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9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785801-1F86-4864-A178-89A474DAF2D8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6/27/2019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24E6E-78CD-443A-81AF-9570C0F099E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6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Lucida San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Franklin Gothic Medium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Franklin Gothic Medium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Franklin Gothic Medium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Franklin Gothic Medium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6C801-FC19-4C12-89C5-118F6FF6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3" y="742951"/>
            <a:ext cx="3249230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Community Development and Urban Planning Committee </a:t>
            </a:r>
            <a:b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b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June 27, 2019</a:t>
            </a:r>
            <a:b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___</a:t>
            </a:r>
            <a:b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b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Ordinance </a:t>
            </a:r>
            <a:b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19-033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C361BC-9850-4C5C-8A9B-E5F155942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80" y="313004"/>
            <a:ext cx="2469748" cy="24450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9E6E78-9DCC-4A95-843F-6DA2B7A9DB25}"/>
              </a:ext>
            </a:extLst>
          </p:cNvPr>
          <p:cNvSpPr txBox="1"/>
          <p:nvPr/>
        </p:nvSpPr>
        <p:spPr>
          <a:xfrm>
            <a:off x="4040421" y="2758053"/>
            <a:ext cx="45340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Proposed Amendments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to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Wilmington’s Zoning Code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to Permit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“Indoor Commercial Horticultural Operations”</a:t>
            </a:r>
          </a:p>
        </p:txBody>
      </p:sp>
    </p:spTree>
    <p:extLst>
      <p:ext uri="{BB962C8B-B14F-4D97-AF65-F5344CB8AC3E}">
        <p14:creationId xmlns:p14="http://schemas.microsoft.com/office/powerpoint/2010/main" val="42689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1F169-45DC-4923-8A64-9521122EE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5410200"/>
          </a:xfrm>
        </p:spPr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US" dirty="0"/>
              <a:t>Prohibits cultivation of plants that are illegal to grow, possess, or distribute under federal/state law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/>
              <a:t>Operations may not create, emit, or discharge noxious or offensive odors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4CF3D3-5006-4163-878D-2BC4988E0451}"/>
              </a:ext>
            </a:extLst>
          </p:cNvPr>
          <p:cNvSpPr txBox="1"/>
          <p:nvPr/>
        </p:nvSpPr>
        <p:spPr>
          <a:xfrm>
            <a:off x="8534400" y="6248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12959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6C5D7-F212-41D3-8D79-1A843CB1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Proposed Code Amendments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F9F4E-1AE2-4D02-B4E8-3F79FD93D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53" y="307731"/>
            <a:ext cx="5988969" cy="399763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F910699-5385-4A62-BF68-EC53909F5DEA}"/>
              </a:ext>
            </a:extLst>
          </p:cNvPr>
          <p:cNvSpPr txBox="1"/>
          <p:nvPr/>
        </p:nvSpPr>
        <p:spPr>
          <a:xfrm>
            <a:off x="8654896" y="6503828"/>
            <a:ext cx="40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62488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85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3C6D5-6F16-40F0-B87F-2E399F48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7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Section 48-2 Definitions </a:t>
            </a:r>
            <a:br>
              <a:rPr lang="en-US" sz="3700" dirty="0">
                <a:solidFill>
                  <a:srgbClr val="FFFFFF"/>
                </a:solidFill>
              </a:rPr>
            </a:br>
            <a:endParaRPr lang="en-US" sz="37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69329-BD29-47CB-A60B-E8D1981BBB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" r="-2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8293E-A1D9-4F28-A403-28C1A1FAD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137" y="378757"/>
            <a:ext cx="3211418" cy="6152843"/>
          </a:xfrm>
        </p:spPr>
        <p:txBody>
          <a:bodyPr anchor="ctr">
            <a:normAutofit/>
          </a:bodyPr>
          <a:lstStyle/>
          <a:p>
            <a:r>
              <a:rPr lang="en-US" sz="2800" b="1" i="1" dirty="0">
                <a:solidFill>
                  <a:srgbClr val="FFFFFF"/>
                </a:solidFill>
              </a:rPr>
              <a:t>Indoor Commercial Horticultural Operation</a:t>
            </a:r>
            <a:endParaRPr lang="en-US" sz="2800" i="1" dirty="0">
              <a:solidFill>
                <a:srgbClr val="FFFFFF"/>
              </a:solidFill>
            </a:endParaRPr>
          </a:p>
          <a:p>
            <a:r>
              <a:rPr lang="en-US" sz="2800" b="1" i="1" dirty="0">
                <a:solidFill>
                  <a:srgbClr val="FFFFFF"/>
                </a:solidFill>
              </a:rPr>
              <a:t>Greenhouse</a:t>
            </a:r>
            <a:endParaRPr lang="en-US" sz="2800" i="1" dirty="0">
              <a:solidFill>
                <a:srgbClr val="FFFFFF"/>
              </a:solidFill>
            </a:endParaRPr>
          </a:p>
          <a:p>
            <a:r>
              <a:rPr lang="en-US" sz="2800" b="1" i="1" dirty="0">
                <a:solidFill>
                  <a:srgbClr val="FFFFFF"/>
                </a:solidFill>
              </a:rPr>
              <a:t>Hydroponic Farm</a:t>
            </a:r>
            <a:endParaRPr lang="en-US" sz="2800" i="1" dirty="0">
              <a:solidFill>
                <a:srgbClr val="FFFFFF"/>
              </a:solidFill>
            </a:endParaRPr>
          </a:p>
          <a:p>
            <a:r>
              <a:rPr lang="en-US" sz="2800" b="1" i="1" dirty="0">
                <a:solidFill>
                  <a:srgbClr val="FFFFFF"/>
                </a:solidFill>
              </a:rPr>
              <a:t>Hydroponic</a:t>
            </a:r>
            <a:endParaRPr lang="en-US" sz="2800" i="1" dirty="0">
              <a:solidFill>
                <a:srgbClr val="FFFFFF"/>
              </a:solidFill>
            </a:endParaRPr>
          </a:p>
          <a:p>
            <a:r>
              <a:rPr lang="en-US" sz="2800" b="1" i="1" dirty="0">
                <a:solidFill>
                  <a:srgbClr val="FFFFFF"/>
                </a:solidFill>
              </a:rPr>
              <a:t>Plant Nursery</a:t>
            </a:r>
            <a:endParaRPr lang="en-US" sz="2800" i="1" dirty="0">
              <a:solidFill>
                <a:srgbClr val="FFFFFF"/>
              </a:solidFill>
            </a:endParaRPr>
          </a:p>
          <a:p>
            <a:r>
              <a:rPr lang="en-US" sz="2800" b="1" i="1" dirty="0">
                <a:solidFill>
                  <a:srgbClr val="FFFFFF"/>
                </a:solidFill>
              </a:rPr>
              <a:t>Vertical Farm</a:t>
            </a:r>
            <a:endParaRPr lang="en-US" sz="2800" b="1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 </a:t>
            </a:r>
            <a:endParaRPr lang="en-US" sz="1700" i="1" dirty="0">
              <a:solidFill>
                <a:srgbClr val="FFFFFF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883DC-AE83-4D90-9C72-18D81CB3B230}"/>
              </a:ext>
            </a:extLst>
          </p:cNvPr>
          <p:cNvSpPr txBox="1"/>
          <p:nvPr/>
        </p:nvSpPr>
        <p:spPr>
          <a:xfrm>
            <a:off x="8690591" y="653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2777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85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3C6D5-6F16-40F0-B87F-2E399F48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7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Zoning District </a:t>
            </a:r>
            <a:br>
              <a:rPr lang="en-US" sz="37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en-US" sz="37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Use Provisions </a:t>
            </a:r>
            <a:br>
              <a:rPr lang="en-US" sz="3700" dirty="0">
                <a:solidFill>
                  <a:srgbClr val="FFFFFF"/>
                </a:solidFill>
              </a:rPr>
            </a:br>
            <a:endParaRPr lang="en-US" sz="3700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8293E-A1D9-4F28-A403-28C1A1FAD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922" y="566194"/>
            <a:ext cx="3457078" cy="572561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</a:rPr>
              <a:t>   </a:t>
            </a:r>
            <a:r>
              <a:rPr lang="en-US" sz="3800" b="1" dirty="0">
                <a:solidFill>
                  <a:schemeClr val="bg1"/>
                </a:solidFill>
              </a:rPr>
              <a:t>Allow “Indoor</a:t>
            </a:r>
          </a:p>
          <a:p>
            <a:pPr marL="0" indent="0">
              <a:buNone/>
            </a:pPr>
            <a:r>
              <a:rPr lang="en-US" sz="3800" b="1" dirty="0">
                <a:solidFill>
                  <a:schemeClr val="bg1"/>
                </a:solidFill>
              </a:rPr>
              <a:t>   Commercial </a:t>
            </a:r>
          </a:p>
          <a:p>
            <a:pPr marL="0" indent="0">
              <a:buNone/>
            </a:pPr>
            <a:r>
              <a:rPr lang="en-US" sz="3800" b="1" dirty="0">
                <a:solidFill>
                  <a:schemeClr val="bg1"/>
                </a:solidFill>
              </a:rPr>
              <a:t>   Horticultural  </a:t>
            </a:r>
          </a:p>
          <a:p>
            <a:pPr marL="0" indent="0">
              <a:buNone/>
            </a:pPr>
            <a:r>
              <a:rPr lang="en-US" sz="3800" b="1" dirty="0">
                <a:solidFill>
                  <a:schemeClr val="bg1"/>
                </a:solidFill>
              </a:rPr>
              <a:t>   Operations” </a:t>
            </a:r>
          </a:p>
          <a:p>
            <a:pPr marL="0" indent="0">
              <a:buNone/>
            </a:pPr>
            <a:r>
              <a:rPr lang="en-US" sz="3800" b="1" dirty="0">
                <a:solidFill>
                  <a:schemeClr val="bg1"/>
                </a:solidFill>
              </a:rPr>
              <a:t>   in:</a:t>
            </a:r>
          </a:p>
          <a:p>
            <a:pPr>
              <a:buFontTx/>
              <a:buChar char="-"/>
            </a:pPr>
            <a:r>
              <a:rPr lang="en-US" sz="3300" b="1" dirty="0">
                <a:solidFill>
                  <a:schemeClr val="bg1"/>
                </a:solidFill>
              </a:rPr>
              <a:t>M-1  </a:t>
            </a:r>
            <a:r>
              <a:rPr lang="en-US" sz="2800" b="1" dirty="0">
                <a:solidFill>
                  <a:schemeClr val="bg1"/>
                </a:solidFill>
              </a:rPr>
              <a:t>Sec. 48-246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sz="3300" b="1" dirty="0">
                <a:solidFill>
                  <a:schemeClr val="bg1"/>
                </a:solidFill>
              </a:rPr>
              <a:t>C-5   </a:t>
            </a:r>
            <a:r>
              <a:rPr lang="en-US" sz="2800" b="1" dirty="0">
                <a:solidFill>
                  <a:schemeClr val="bg1"/>
                </a:solidFill>
              </a:rPr>
              <a:t>Sec. 48-197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sz="3300" b="1" dirty="0">
                <a:solidFill>
                  <a:schemeClr val="bg1"/>
                </a:solidFill>
              </a:rPr>
              <a:t>W-1  </a:t>
            </a:r>
            <a:r>
              <a:rPr lang="en-US" sz="2800" b="1" dirty="0">
                <a:solidFill>
                  <a:schemeClr val="bg1"/>
                </a:solidFill>
              </a:rPr>
              <a:t>Sec. 48-336</a:t>
            </a:r>
          </a:p>
          <a:p>
            <a:pPr>
              <a:buFontTx/>
              <a:buChar char="-"/>
            </a:pPr>
            <a:r>
              <a:rPr lang="en-US" sz="3300" b="1" dirty="0">
                <a:solidFill>
                  <a:schemeClr val="bg1"/>
                </a:solidFill>
              </a:rPr>
              <a:t>W-2  </a:t>
            </a:r>
            <a:r>
              <a:rPr lang="en-US" sz="2800" b="1" dirty="0">
                <a:solidFill>
                  <a:schemeClr val="bg1"/>
                </a:solidFill>
              </a:rPr>
              <a:t>Sec. 48-337 </a:t>
            </a:r>
          </a:p>
          <a:p>
            <a:pPr>
              <a:buFontTx/>
              <a:buChar char="-"/>
            </a:pPr>
            <a:r>
              <a:rPr lang="en-US" sz="3300" b="1" dirty="0">
                <a:solidFill>
                  <a:schemeClr val="bg1"/>
                </a:solidFill>
              </a:rPr>
              <a:t>W-3  </a:t>
            </a:r>
            <a:r>
              <a:rPr lang="en-US" sz="2600" b="1" dirty="0">
                <a:solidFill>
                  <a:schemeClr val="bg1"/>
                </a:solidFill>
              </a:rPr>
              <a:t>Sec. 48-338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8CF390-3ACB-46B2-AF09-5D662FA949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9" r="14182" b="9336"/>
          <a:stretch/>
        </p:blipFill>
        <p:spPr>
          <a:xfrm>
            <a:off x="245659" y="321732"/>
            <a:ext cx="5293730" cy="4106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8602CA-30B0-4341-8C49-359AD3683BA6}"/>
              </a:ext>
            </a:extLst>
          </p:cNvPr>
          <p:cNvSpPr txBox="1"/>
          <p:nvPr/>
        </p:nvSpPr>
        <p:spPr>
          <a:xfrm>
            <a:off x="8598805" y="65028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73807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85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3C6D5-6F16-40F0-B87F-2E399F48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7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Section 48-445 Parking</a:t>
            </a:r>
            <a:br>
              <a:rPr lang="en-US" sz="3700" dirty="0">
                <a:solidFill>
                  <a:srgbClr val="FFFFFF"/>
                </a:solidFill>
              </a:rPr>
            </a:br>
            <a:endParaRPr lang="en-US" sz="3700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8293E-A1D9-4F28-A403-28C1A1FAD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137" y="990600"/>
            <a:ext cx="3211418" cy="5236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Establish Parking Requirements: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one parking space for each 3,000 sq. feet of gross floor area </a:t>
            </a:r>
          </a:p>
          <a:p>
            <a:pPr marL="457200" lvl="1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 </a:t>
            </a:r>
            <a:endParaRPr lang="en-US" sz="1700" i="1" u="sng" dirty="0">
              <a:solidFill>
                <a:srgbClr val="FFFFFF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1DEDC-4C97-48FB-B112-37E50B3765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269" b="-4"/>
          <a:stretch/>
        </p:blipFill>
        <p:spPr>
          <a:xfrm>
            <a:off x="261445" y="381000"/>
            <a:ext cx="5277944" cy="4047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4CB65B-6C54-4127-91CF-B7878F039D5D}"/>
              </a:ext>
            </a:extLst>
          </p:cNvPr>
          <p:cNvSpPr txBox="1"/>
          <p:nvPr/>
        </p:nvSpPr>
        <p:spPr>
          <a:xfrm>
            <a:off x="8586364" y="651092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84089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B799-EF72-4C30-BD85-B2274ED2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Local Community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6E823-ECC0-4CC5-BF1D-6836D566B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053" y="1600200"/>
            <a:ext cx="8613496" cy="4343400"/>
          </a:xfrm>
        </p:spPr>
        <p:txBody>
          <a:bodyPr/>
          <a:lstStyle/>
          <a:p>
            <a:r>
              <a:rPr lang="en-US" sz="3400" dirty="0"/>
              <a:t>Local Zoning Ordinances / Regulations reviewed for guidance:</a:t>
            </a:r>
          </a:p>
          <a:p>
            <a:pPr lvl="1"/>
            <a:r>
              <a:rPr lang="en-US" sz="3400" dirty="0"/>
              <a:t>New Castle County</a:t>
            </a:r>
          </a:p>
          <a:p>
            <a:pPr lvl="1"/>
            <a:r>
              <a:rPr lang="en-US" sz="3400" dirty="0"/>
              <a:t>Newark, Delaware</a:t>
            </a:r>
          </a:p>
          <a:p>
            <a:pPr lvl="1"/>
            <a:r>
              <a:rPr lang="en-US" sz="3400" dirty="0"/>
              <a:t>Dover, Delaware</a:t>
            </a:r>
          </a:p>
          <a:p>
            <a:pPr lvl="1"/>
            <a:r>
              <a:rPr lang="en-US" sz="3400" dirty="0"/>
              <a:t>Newark, New Jersey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D233D2-2219-46C4-A754-56B34A629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41" y="2286000"/>
            <a:ext cx="3124200" cy="4165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05E0C8-4D10-4B9E-85AB-BD19369B7829}"/>
              </a:ext>
            </a:extLst>
          </p:cNvPr>
          <p:cNvSpPr txBox="1"/>
          <p:nvPr/>
        </p:nvSpPr>
        <p:spPr>
          <a:xfrm>
            <a:off x="8686800" y="6324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070132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B799-EF72-4C30-BD85-B2274ED2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20700"/>
            <a:ext cx="7772400" cy="1143000"/>
          </a:xfrm>
        </p:spPr>
        <p:txBody>
          <a:bodyPr/>
          <a:lstStyle/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City Planning Commission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6E823-ECC0-4CC5-BF1D-6836D566B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438400"/>
            <a:ext cx="8153400" cy="3048000"/>
          </a:xfrm>
        </p:spPr>
        <p:txBody>
          <a:bodyPr/>
          <a:lstStyle/>
          <a:p>
            <a:r>
              <a:rPr lang="en-US" sz="3400" dirty="0"/>
              <a:t>CPC held duly advertised Public Hearing at their June 18, 2019 meeting</a:t>
            </a:r>
          </a:p>
          <a:p>
            <a:r>
              <a:rPr lang="en-US" sz="3400" dirty="0"/>
              <a:t>Adopted Resolution 8-19 which recommends that City Council approve the Urban Farming Amendments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05E0C8-4D10-4B9E-85AB-BD19369B7829}"/>
              </a:ext>
            </a:extLst>
          </p:cNvPr>
          <p:cNvSpPr txBox="1"/>
          <p:nvPr/>
        </p:nvSpPr>
        <p:spPr>
          <a:xfrm>
            <a:off x="8686800" y="6324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888576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6C801-FC19-4C12-89C5-118F6FF6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54" y="21771"/>
            <a:ext cx="3425693" cy="64910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SUMMARY</a:t>
            </a:r>
            <a:b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-------</a:t>
            </a:r>
            <a:b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O</a:t>
            </a:r>
            <a:r>
              <a:rPr lang="en-US" sz="34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rdinance </a:t>
            </a:r>
            <a:br>
              <a:rPr lang="en-US" sz="34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19-033 would</a:t>
            </a:r>
            <a:br>
              <a:rPr lang="en-US" sz="34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define “Indoor Commercial Horticultural Operations” and permit them in M-1, C-5, W-1,  W-2 and W-3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C361BC-9850-4C5C-8A9B-E5F155942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09" y="311449"/>
            <a:ext cx="3078789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20C041-3E62-4D5D-8610-BBFFBE5E6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38465"/>
            <a:ext cx="4306539" cy="275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53397-3BCF-433D-B0A8-D6100628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830"/>
            <a:ext cx="7772400" cy="1143000"/>
          </a:xfrm>
        </p:spPr>
        <p:txBody>
          <a:bodyPr/>
          <a:lstStyle/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Initial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4F7AB-E80C-4F48-A364-123AA2AF8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3769"/>
            <a:ext cx="7924800" cy="5334000"/>
          </a:xfrm>
        </p:spPr>
        <p:txBody>
          <a:bodyPr/>
          <a:lstStyle/>
          <a:p>
            <a:r>
              <a:rPr lang="en-US" dirty="0"/>
              <a:t>Second Chances Farm, LLC</a:t>
            </a:r>
          </a:p>
          <a:p>
            <a:pPr lvl="1"/>
            <a:r>
              <a:rPr lang="en-US" dirty="0"/>
              <a:t>Seeks to establish an indoor vertical hydroponic farm at 3030 Bowers Street in an M-1 district </a:t>
            </a:r>
          </a:p>
          <a:p>
            <a:pPr lvl="1"/>
            <a:r>
              <a:rPr lang="en-US" dirty="0"/>
              <a:t>A C-5 site is also being considered</a:t>
            </a:r>
          </a:p>
          <a:p>
            <a:r>
              <a:rPr lang="en-US" dirty="0"/>
              <a:t>M-1 and C-5 don’t permit indoor farming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325E3-1C0C-43BF-BF20-4B0CE9723924}"/>
              </a:ext>
            </a:extLst>
          </p:cNvPr>
          <p:cNvSpPr txBox="1"/>
          <p:nvPr/>
        </p:nvSpPr>
        <p:spPr>
          <a:xfrm>
            <a:off x="8686800" y="6324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5066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5731C-F705-45B2-A582-93E6C74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Current Code Provisions</a:t>
            </a:r>
            <a:endParaRPr lang="en-US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02430-CACB-4310-9E4A-E4743F08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r>
              <a:rPr lang="en-US" dirty="0"/>
              <a:t>Indoor Commercial Horticultural Operations are only permitted in two districts:</a:t>
            </a:r>
          </a:p>
          <a:p>
            <a:pPr lvl="1"/>
            <a:r>
              <a:rPr lang="en-US" dirty="0"/>
              <a:t>M-2 (Heavy Manufacturing)</a:t>
            </a:r>
          </a:p>
          <a:p>
            <a:pPr lvl="1"/>
            <a:r>
              <a:rPr lang="en-US" dirty="0"/>
              <a:t>W-3 (Waterfront Low-Intensity Manufacturing/Commercial Recreation)</a:t>
            </a:r>
          </a:p>
          <a:p>
            <a:pPr lvl="2"/>
            <a:r>
              <a:rPr lang="en-US" dirty="0"/>
              <a:t>Allows “horticultural use” (undefined)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1FEAE4-A370-48A6-A427-7C90148D2305}"/>
              </a:ext>
            </a:extLst>
          </p:cNvPr>
          <p:cNvSpPr txBox="1"/>
          <p:nvPr/>
        </p:nvSpPr>
        <p:spPr>
          <a:xfrm>
            <a:off x="8699241" y="6324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774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76C7683-0ADF-4E8F-B179-858DACA3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7EBBE1-23D4-409C-BF04-CCC21CCA495F}"/>
              </a:ext>
            </a:extLst>
          </p:cNvPr>
          <p:cNvSpPr txBox="1"/>
          <p:nvPr/>
        </p:nvSpPr>
        <p:spPr>
          <a:xfrm>
            <a:off x="3531266" y="3429000"/>
            <a:ext cx="5319161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Innovative Indoor Agricultural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Production Practices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103F2A-EFED-4C13-AA7D-78D955ABC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CE6265F-8D83-42DA-AC1F-A7E1F1ECA0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6" r="1" b="5572"/>
          <a:stretch/>
        </p:blipFill>
        <p:spPr>
          <a:xfrm>
            <a:off x="3490722" y="321733"/>
            <a:ext cx="5417534" cy="29858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C8B7344-301B-4592-9D5F-57F36E9E4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8" r="4086"/>
          <a:stretch/>
        </p:blipFill>
        <p:spPr>
          <a:xfrm>
            <a:off x="90807" y="1295400"/>
            <a:ext cx="3282366" cy="3886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4BE08C1-3F9E-414D-AAE4-EB0E906A5D22}"/>
              </a:ext>
            </a:extLst>
          </p:cNvPr>
          <p:cNvSpPr txBox="1"/>
          <p:nvPr/>
        </p:nvSpPr>
        <p:spPr>
          <a:xfrm>
            <a:off x="3675208" y="5524050"/>
            <a:ext cx="5048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Code Amendments Required to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Encourage and Promote these Uses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F3397-F1FF-413B-A8D0-80043BBC74B2}"/>
              </a:ext>
            </a:extLst>
          </p:cNvPr>
          <p:cNvSpPr txBox="1"/>
          <p:nvPr/>
        </p:nvSpPr>
        <p:spPr>
          <a:xfrm>
            <a:off x="8843918" y="64778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477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20ED-03B2-4FD5-A291-3064BFF7A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Indoor Urban Farming Benefits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B0E87-CD9C-4FAA-94CE-9D1D0DEAF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" y="1524000"/>
            <a:ext cx="9089572" cy="51054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Job creation/workforce development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Supports food infrastructure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Increases year-round food production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New markets for agricultural producers, consumers, and businesses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Reuses abandoned/underused property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Community engagement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53123-0415-42D7-B745-1232C18DBA48}"/>
              </a:ext>
            </a:extLst>
          </p:cNvPr>
          <p:cNvSpPr txBox="1"/>
          <p:nvPr/>
        </p:nvSpPr>
        <p:spPr>
          <a:xfrm>
            <a:off x="8610600" y="6400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9491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0B9F6-56AA-4CA1-ADD7-D095765E8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Related Industry Practices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89FA7-9F96-4E9E-9723-64B52D7AF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810000" cy="4114800"/>
          </a:xfrm>
        </p:spPr>
        <p:txBody>
          <a:bodyPr/>
          <a:lstStyle/>
          <a:p>
            <a:r>
              <a:rPr lang="en-US" sz="3600" dirty="0"/>
              <a:t>Plant Cultivation </a:t>
            </a:r>
          </a:p>
          <a:p>
            <a:r>
              <a:rPr lang="en-US" sz="3600" dirty="0"/>
              <a:t>Harvesting</a:t>
            </a:r>
          </a:p>
          <a:p>
            <a:r>
              <a:rPr lang="en-US" sz="3600" dirty="0"/>
              <a:t>Transportation</a:t>
            </a:r>
          </a:p>
          <a:p>
            <a:r>
              <a:rPr lang="en-US" sz="3600" dirty="0"/>
              <a:t>Aggregation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809F5-1967-498F-85BA-F402A73A2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2286000"/>
            <a:ext cx="3810000" cy="4114800"/>
          </a:xfrm>
        </p:spPr>
        <p:txBody>
          <a:bodyPr/>
          <a:lstStyle/>
          <a:p>
            <a:r>
              <a:rPr lang="en-US" sz="3600" dirty="0"/>
              <a:t>Packaging</a:t>
            </a:r>
          </a:p>
          <a:p>
            <a:r>
              <a:rPr lang="en-US" sz="3600" dirty="0"/>
              <a:t>Distribution</a:t>
            </a:r>
          </a:p>
          <a:p>
            <a:r>
              <a:rPr lang="en-US" sz="3600" dirty="0"/>
              <a:t>Marketing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9AD4F-D30E-48FC-A870-6B947BBEF582}"/>
              </a:ext>
            </a:extLst>
          </p:cNvPr>
          <p:cNvSpPr txBox="1"/>
          <p:nvPr/>
        </p:nvSpPr>
        <p:spPr>
          <a:xfrm>
            <a:off x="8610600" y="6400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9304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181E26-89C4-4A14-92DE-0F4C4B0E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16D63-37A0-4A8A-A472-1F1B6250C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r="492" b="-2"/>
          <a:stretch/>
        </p:blipFill>
        <p:spPr>
          <a:xfrm>
            <a:off x="4976327" y="1690688"/>
            <a:ext cx="419100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B7D780-CA20-4D4A-AC29-CCD3BE6315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5" r="2" b="2"/>
          <a:stretch/>
        </p:blipFill>
        <p:spPr>
          <a:xfrm>
            <a:off x="3639959" y="4357117"/>
            <a:ext cx="5550694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12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4CB7F-F42A-4186-A331-7935AC51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8653"/>
            <a:ext cx="7886700" cy="1325563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Applicability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25DBE-368E-417D-ACD0-04A57FEFB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85926"/>
            <a:ext cx="5181600" cy="500865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dirty="0"/>
              <a:t>Code Amendments will address Indoor Commercial Horticultural Operations which utilize a wide variety of growing methods and mediums:</a:t>
            </a:r>
          </a:p>
          <a:p>
            <a:pPr marL="0" indent="0">
              <a:buNone/>
            </a:pPr>
            <a:r>
              <a:rPr lang="en-US" sz="3200" dirty="0"/>
              <a:t>	- soil-based</a:t>
            </a:r>
          </a:p>
          <a:p>
            <a:pPr marL="0" indent="0">
              <a:buNone/>
            </a:pPr>
            <a:r>
              <a:rPr lang="en-US" sz="3200" dirty="0"/>
              <a:t>	- soil-less</a:t>
            </a:r>
          </a:p>
          <a:p>
            <a:pPr marL="0" indent="0">
              <a:buNone/>
            </a:pPr>
            <a:r>
              <a:rPr lang="en-US" sz="3200" dirty="0"/>
              <a:t>	- hydroponics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80D902-E8DF-447A-9684-FC0B58A6BCCB}"/>
              </a:ext>
            </a:extLst>
          </p:cNvPr>
          <p:cNvSpPr txBox="1"/>
          <p:nvPr/>
        </p:nvSpPr>
        <p:spPr>
          <a:xfrm>
            <a:off x="8786433" y="63862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82294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6D85-15E1-4FF1-A0D6-A15B118F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51" y="76200"/>
            <a:ext cx="7772400" cy="1143000"/>
          </a:xfrm>
        </p:spPr>
        <p:txBody>
          <a:bodyPr/>
          <a:lstStyle/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Current Proposal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C3A89-AE2E-4AD7-A7AD-ACCF6ACED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35" y="1254576"/>
            <a:ext cx="7772400" cy="51816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Allow Indoor Commercial Horticultural Operations as a matter-of-right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Define, permit and regulate operations in which vegetables, herbs, fruits, flowers and other plants are cultivated commercially for wholesale / retail sales and distribution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AD4A1-A3C3-46F5-A823-91F45948CE6E}"/>
              </a:ext>
            </a:extLst>
          </p:cNvPr>
          <p:cNvSpPr txBox="1"/>
          <p:nvPr/>
        </p:nvSpPr>
        <p:spPr>
          <a:xfrm>
            <a:off x="8481527" y="6248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3210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3F80B-FAFF-441D-8BC9-87AD8E5FB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04800"/>
            <a:ext cx="8267700" cy="6400800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 dirty="0"/>
              <a:t>Operations limited to enclosed buildings or greenhouses: </a:t>
            </a:r>
          </a:p>
          <a:p>
            <a:pPr lvl="2"/>
            <a:r>
              <a:rPr lang="en-US" sz="3000" dirty="0"/>
              <a:t>Secure space provides controlled environment</a:t>
            </a:r>
          </a:p>
          <a:p>
            <a:pPr lvl="2"/>
            <a:r>
              <a:rPr lang="en-US" sz="3000" dirty="0"/>
              <a:t>Minimizes impacts from harmful pests and pathogens</a:t>
            </a:r>
          </a:p>
          <a:p>
            <a:pPr lvl="2"/>
            <a:r>
              <a:rPr lang="en-US" sz="3000" dirty="0"/>
              <a:t>Protects against harsh weather conditions allowing year-round operation</a:t>
            </a:r>
          </a:p>
          <a:p>
            <a:pPr lvl="2"/>
            <a:r>
              <a:rPr lang="en-US" sz="3000" dirty="0"/>
              <a:t>Reduces water usage and site runoff</a:t>
            </a:r>
          </a:p>
          <a:p>
            <a:pPr lvl="2"/>
            <a:r>
              <a:rPr lang="en-US" sz="3000" dirty="0"/>
              <a:t>Keeps pollutants from entering groundwater and soil</a:t>
            </a:r>
          </a:p>
          <a:p>
            <a:endParaRPr lang="en-US" sz="3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073C2D-6864-405E-9A63-6F63F84E2D69}"/>
              </a:ext>
            </a:extLst>
          </p:cNvPr>
          <p:cNvSpPr txBox="1"/>
          <p:nvPr/>
        </p:nvSpPr>
        <p:spPr>
          <a:xfrm>
            <a:off x="8610600" y="6324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321110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431</Words>
  <Application>Microsoft Office PowerPoint</Application>
  <PresentationFormat>On-screen Show (4:3)</PresentationFormat>
  <Paragraphs>102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Franklin Gothic Medium</vt:lpstr>
      <vt:lpstr>Lucida Sans</vt:lpstr>
      <vt:lpstr>Times New Roman</vt:lpstr>
      <vt:lpstr>Default Design</vt:lpstr>
      <vt:lpstr>Community Development and Urban Planning Committee   June 27, 2019 ___  Ordinance  19-033</vt:lpstr>
      <vt:lpstr>Initial Proposal</vt:lpstr>
      <vt:lpstr>Current Code Provisions</vt:lpstr>
      <vt:lpstr>PowerPoint Presentation</vt:lpstr>
      <vt:lpstr>Indoor Urban Farming Benefits</vt:lpstr>
      <vt:lpstr>Related Industry Practices             </vt:lpstr>
      <vt:lpstr>Applicability</vt:lpstr>
      <vt:lpstr>Current Proposal</vt:lpstr>
      <vt:lpstr>PowerPoint Presentation</vt:lpstr>
      <vt:lpstr>PowerPoint Presentation</vt:lpstr>
      <vt:lpstr>Proposed Code Amendments</vt:lpstr>
      <vt:lpstr>Section 48-2 Definitions  </vt:lpstr>
      <vt:lpstr>Zoning District  Use Provisions  </vt:lpstr>
      <vt:lpstr>Section 48-445 Parking </vt:lpstr>
      <vt:lpstr>Local Community Codes</vt:lpstr>
      <vt:lpstr>City Planning Commission Action</vt:lpstr>
      <vt:lpstr>SUMMARY ------- Ordinance  19-033 would define “Indoor Commercial Horticultural Operations” and permit them in M-1, C-5, W-1,  W-2 and W-3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City Planning Commission February 19, 2019  Resolution 1-19</dc:title>
  <dc:creator>Gwinneth Kaminsky</dc:creator>
  <cp:lastModifiedBy>Gwinneth Kaminsky</cp:lastModifiedBy>
  <cp:revision>235</cp:revision>
  <cp:lastPrinted>2019-06-27T13:02:42Z</cp:lastPrinted>
  <dcterms:created xsi:type="dcterms:W3CDTF">2019-02-19T15:51:07Z</dcterms:created>
  <dcterms:modified xsi:type="dcterms:W3CDTF">2019-06-27T16:02:00Z</dcterms:modified>
</cp:coreProperties>
</file>