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4.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5.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3"/>
  </p:notesMasterIdLst>
  <p:handoutMasterIdLst>
    <p:handoutMasterId r:id="rId14"/>
  </p:handoutMasterIdLst>
  <p:sldIdLst>
    <p:sldId id="259" r:id="rId2"/>
    <p:sldId id="261" r:id="rId3"/>
    <p:sldId id="293" r:id="rId4"/>
    <p:sldId id="288" r:id="rId5"/>
    <p:sldId id="289" r:id="rId6"/>
    <p:sldId id="295" r:id="rId7"/>
    <p:sldId id="297" r:id="rId8"/>
    <p:sldId id="294" r:id="rId9"/>
    <p:sldId id="298" r:id="rId10"/>
    <p:sldId id="276" r:id="rId11"/>
    <p:sldId id="277" r:id="rId12"/>
  </p:sldIdLst>
  <p:sldSz cx="9144000" cy="6858000" type="screen4x3"/>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79CC93D-E52E-4D84-901B-11D7331DD495}">
          <p14:sldIdLst>
            <p14:sldId id="259"/>
            <p14:sldId id="261"/>
            <p14:sldId id="293"/>
            <p14:sldId id="288"/>
            <p14:sldId id="289"/>
            <p14:sldId id="295"/>
            <p14:sldId id="297"/>
          </p14:sldIdLst>
        </p14:section>
        <p14:section name="Conclusion and Summary" id="{790CEF5B-569A-4C2F-BED5-750B08C0E5AD}">
          <p14:sldIdLst>
            <p14:sldId id="294"/>
            <p14:sldId id="298"/>
            <p14:sldId id="276"/>
            <p14:sldId id="277"/>
          </p14:sldIdLst>
        </p14:section>
        <p14:section name="Appendix" id="{3F78B471-41DA-46F2-A8E4-97E471896AB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8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ED6"/>
    <a:srgbClr val="0033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74" autoAdjust="0"/>
    <p:restoredTop sz="83977" autoAdjust="0"/>
  </p:normalViewPr>
  <p:slideViewPr>
    <p:cSldViewPr>
      <p:cViewPr varScale="1">
        <p:scale>
          <a:sx n="98" d="100"/>
          <a:sy n="98" d="100"/>
        </p:scale>
        <p:origin x="2118" y="72"/>
      </p:cViewPr>
      <p:guideLst>
        <p:guide orient="horz" pos="2160"/>
        <p:guide pos="2880"/>
      </p:guideLst>
    </p:cSldViewPr>
  </p:slideViewPr>
  <p:notesTextViewPr>
    <p:cViewPr>
      <p:scale>
        <a:sx n="100" d="100"/>
        <a:sy n="100" d="100"/>
      </p:scale>
      <p:origin x="0" y="0"/>
    </p:cViewPr>
  </p:notesTextViewPr>
  <p:sorterViewPr>
    <p:cViewPr>
      <p:scale>
        <a:sx n="154" d="100"/>
        <a:sy n="154" d="100"/>
      </p:scale>
      <p:origin x="0" y="0"/>
    </p:cViewPr>
  </p:sorterViewPr>
  <p:notesViewPr>
    <p:cSldViewPr>
      <p:cViewPr varScale="1">
        <p:scale>
          <a:sx n="83" d="100"/>
          <a:sy n="83" d="100"/>
        </p:scale>
        <p:origin x="-3144" y="-96"/>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D83FDC75-7F73-4A4A-A77C-09AADF00E0EA}" type="datetimeFigureOut">
              <a:rPr lang="en-US" smtClean="0"/>
              <a:pPr/>
              <a:t>3/27/2018</a:t>
            </a:fld>
            <a:endParaRPr lang="en-US" dirty="0"/>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459226BF-1F13-42D3-80DC-373E7ADD1EBC}" type="slidenum">
              <a:rPr lang="en-US" smtClean="0"/>
              <a:pPr/>
              <a:t>‹#›</a:t>
            </a:fld>
            <a:endParaRPr lang="en-US" dirty="0"/>
          </a:p>
        </p:txBody>
      </p:sp>
    </p:spTree>
    <p:extLst>
      <p:ext uri="{BB962C8B-B14F-4D97-AF65-F5344CB8AC3E}">
        <p14:creationId xmlns:p14="http://schemas.microsoft.com/office/powerpoint/2010/main" val="5158118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48AEF76B-3757-4A0B-AF93-28494465C1DD}" type="datetimeFigureOut">
              <a:rPr lang="en-US" smtClean="0"/>
              <a:pPr/>
              <a:t>3/27/2018</a:t>
            </a:fld>
            <a:endParaRPr lang="en-US" dirty="0"/>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75693FD4-8F83-4EF7-AC3F-0DC0388986B0}" type="slidenum">
              <a:rPr lang="en-US" smtClean="0"/>
              <a:pPr/>
              <a:t>‹#›</a:t>
            </a:fld>
            <a:endParaRPr lang="en-US" dirty="0"/>
          </a:p>
        </p:txBody>
      </p:sp>
    </p:spTree>
    <p:extLst>
      <p:ext uri="{BB962C8B-B14F-4D97-AF65-F5344CB8AC3E}">
        <p14:creationId xmlns:p14="http://schemas.microsoft.com/office/powerpoint/2010/main" val="173542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US" b="1" dirty="0"/>
          </a:p>
          <a:p>
            <a:pPr lvl="0"/>
            <a:r>
              <a:rPr lang="en-US" b="1" dirty="0"/>
              <a:t>Notes</a:t>
            </a:r>
          </a:p>
          <a:p>
            <a:pPr lvl="0"/>
            <a:r>
              <a:rPr lang="en-US" dirty="0"/>
              <a:t>Use the Notes pane for delivery notes or to provide additional details for the audience. You can see these notes in Presenter View during your presentation. </a:t>
            </a:r>
          </a:p>
          <a:p>
            <a:pPr lvl="0"/>
            <a:r>
              <a:rPr lang="en-US" dirty="0"/>
              <a:t>Keep in mind the font size (important for accessibility, visibility, videotaping, and online production)</a:t>
            </a:r>
          </a:p>
          <a:p>
            <a:pPr lvl="0"/>
            <a:endParaRPr lang="en-US" dirty="0"/>
          </a:p>
          <a:p>
            <a:pPr lvl="0">
              <a:buFontTx/>
              <a:buNone/>
            </a:pPr>
            <a:r>
              <a:rPr lang="en-US" b="1" dirty="0"/>
              <a:t>Graphics, tables, and graphs</a:t>
            </a:r>
          </a:p>
          <a:p>
            <a:pPr lvl="0"/>
            <a:r>
              <a:rPr lang="en-US" dirty="0"/>
              <a:t>Keep it simple: If possible, use consistent, non-distracting styles and colors.</a:t>
            </a:r>
          </a:p>
          <a:p>
            <a:pPr lvl="0"/>
            <a:r>
              <a:rPr lang="en-US" dirty="0"/>
              <a:t>Label all graphs and tables.</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EC6EAC7D-5A89-47C2-8ABA-56C9C2DEF7A4}" type="slidenum">
              <a:rPr lang="en-US" smtClean="0"/>
              <a:pPr/>
              <a:t>1</a:t>
            </a:fld>
            <a:endParaRPr lang="en-US" dirty="0"/>
          </a:p>
        </p:txBody>
      </p:sp>
    </p:spTree>
    <p:extLst>
      <p:ext uri="{BB962C8B-B14F-4D97-AF65-F5344CB8AC3E}">
        <p14:creationId xmlns:p14="http://schemas.microsoft.com/office/powerpoint/2010/main" val="2113407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lnSpc>
                <a:spcPct val="100000"/>
              </a:lnSpc>
              <a:spcBef>
                <a:spcPts val="0"/>
              </a:spcBef>
              <a:buNone/>
            </a:pPr>
            <a:endParaRPr lang="en-US" sz="1200" dirty="0">
              <a:latin typeface="Gill Sans MT" panose="020B0502020104020203" pitchFamily="34" charset="0"/>
            </a:endParaRPr>
          </a:p>
        </p:txBody>
      </p:sp>
      <p:sp>
        <p:nvSpPr>
          <p:cNvPr id="4" name="Slide Number Placeholder 3"/>
          <p:cNvSpPr>
            <a:spLocks noGrp="1"/>
          </p:cNvSpPr>
          <p:nvPr>
            <p:ph type="sldNum" sz="quarter" idx="10"/>
          </p:nvPr>
        </p:nvSpPr>
        <p:spPr/>
        <p:txBody>
          <a:bodyPr/>
          <a:lstStyle/>
          <a:p>
            <a:fld id="{EC6EAC7D-5A89-47C2-8ABA-56C9C2DEF7A4}" type="slidenum">
              <a:rPr lang="en-US" smtClean="0"/>
              <a:pPr/>
              <a:t>2</a:t>
            </a:fld>
            <a:endParaRPr lang="en-US" dirty="0"/>
          </a:p>
        </p:txBody>
      </p:sp>
    </p:spTree>
    <p:extLst>
      <p:ext uri="{BB962C8B-B14F-4D97-AF65-F5344CB8AC3E}">
        <p14:creationId xmlns:p14="http://schemas.microsoft.com/office/powerpoint/2010/main" val="328033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sz="1400" b="1" dirty="0"/>
          </a:p>
        </p:txBody>
      </p:sp>
      <p:sp>
        <p:nvSpPr>
          <p:cNvPr id="4" name="Slide Number Placeholder 3"/>
          <p:cNvSpPr>
            <a:spLocks noGrp="1"/>
          </p:cNvSpPr>
          <p:nvPr>
            <p:ph type="sldNum" sz="quarter" idx="10"/>
          </p:nvPr>
        </p:nvSpPr>
        <p:spPr/>
        <p:txBody>
          <a:bodyPr/>
          <a:lstStyle/>
          <a:p>
            <a:fld id="{EC6EAC7D-5A89-47C2-8ABA-56C9C2DEF7A4}" type="slidenum">
              <a:rPr lang="en-US" smtClean="0"/>
              <a:pPr/>
              <a:t>4</a:t>
            </a:fld>
            <a:endParaRPr lang="en-US" dirty="0"/>
          </a:p>
        </p:txBody>
      </p:sp>
    </p:spTree>
    <p:extLst>
      <p:ext uri="{BB962C8B-B14F-4D97-AF65-F5344CB8AC3E}">
        <p14:creationId xmlns:p14="http://schemas.microsoft.com/office/powerpoint/2010/main" val="9905830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80000"/>
              </a:lnSpc>
            </a:pPr>
            <a:endParaRPr lang="en-US" dirty="0" smtClean="0"/>
          </a:p>
        </p:txBody>
      </p:sp>
      <p:sp>
        <p:nvSpPr>
          <p:cNvPr id="4" name="Slide Number Placeholder 3"/>
          <p:cNvSpPr>
            <a:spLocks noGrp="1"/>
          </p:cNvSpPr>
          <p:nvPr>
            <p:ph type="sldNum" sz="quarter" idx="10"/>
          </p:nvPr>
        </p:nvSpPr>
        <p:spPr/>
        <p:txBody>
          <a:bodyPr/>
          <a:lstStyle/>
          <a:p>
            <a:fld id="{EC6EAC7D-5A89-47C2-8ABA-56C9C2DEF7A4}" type="slidenum">
              <a:rPr lang="en-US" smtClean="0"/>
              <a:pPr/>
              <a:t>5</a:t>
            </a:fld>
            <a:endParaRPr lang="en-US" dirty="0"/>
          </a:p>
        </p:txBody>
      </p:sp>
    </p:spTree>
    <p:extLst>
      <p:ext uri="{BB962C8B-B14F-4D97-AF65-F5344CB8AC3E}">
        <p14:creationId xmlns:p14="http://schemas.microsoft.com/office/powerpoint/2010/main" val="4162806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3"/>
          <p:cNvSpPr>
            <a:spLocks noGrp="1" noChangeArrowheads="1"/>
          </p:cNvSpPr>
          <p:nvPr>
            <p:ph type="hdr" sz="quarter"/>
          </p:nvPr>
        </p:nvSpPr>
        <p:spPr>
          <a:noFill/>
        </p:spPr>
        <p:txBody>
          <a:bodyPr/>
          <a:lstStyle/>
          <a:p>
            <a:r>
              <a:rPr lang="en-US" dirty="0" smtClean="0"/>
              <a:t>Microsoft </a:t>
            </a:r>
            <a:r>
              <a:rPr lang="en-US" b="1" dirty="0" smtClean="0"/>
              <a:t>Engineering Excellence</a:t>
            </a:r>
            <a:endParaRPr lang="en-US" dirty="0" smtClean="0"/>
          </a:p>
        </p:txBody>
      </p:sp>
      <p:sp>
        <p:nvSpPr>
          <p:cNvPr id="40963" name="Rectangle 25"/>
          <p:cNvSpPr>
            <a:spLocks noGrp="1" noChangeArrowheads="1"/>
          </p:cNvSpPr>
          <p:nvPr>
            <p:ph type="ftr" sz="quarter" idx="4"/>
          </p:nvPr>
        </p:nvSpPr>
        <p:spPr>
          <a:noFill/>
        </p:spPr>
        <p:txBody>
          <a:bodyPr/>
          <a:lstStyle/>
          <a:p>
            <a:r>
              <a:rPr lang="en-US" dirty="0" smtClean="0"/>
              <a:t>Microsoft Confidential</a:t>
            </a:r>
          </a:p>
        </p:txBody>
      </p:sp>
      <p:sp>
        <p:nvSpPr>
          <p:cNvPr id="40964" name="Rectangle 26"/>
          <p:cNvSpPr>
            <a:spLocks noGrp="1" noChangeArrowheads="1"/>
          </p:cNvSpPr>
          <p:nvPr>
            <p:ph type="sldNum" sz="quarter" idx="5"/>
          </p:nvPr>
        </p:nvSpPr>
        <p:spPr>
          <a:noFill/>
        </p:spPr>
        <p:txBody>
          <a:bodyPr/>
          <a:lstStyle/>
          <a:p>
            <a:fld id="{85CEDE57-F8FE-4B43-B511-2E9F76624F74}" type="slidenum">
              <a:rPr lang="en-US" smtClean="0"/>
              <a:pPr/>
              <a:t>10</a:t>
            </a:fld>
            <a:endParaRPr lang="en-US" dirty="0" smtClean="0"/>
          </a:p>
        </p:txBody>
      </p:sp>
      <p:sp>
        <p:nvSpPr>
          <p:cNvPr id="40965" name="Rectangle 2"/>
          <p:cNvSpPr>
            <a:spLocks noGrp="1" noRot="1" noChangeAspect="1" noChangeArrowheads="1" noTextEdit="1"/>
          </p:cNvSpPr>
          <p:nvPr>
            <p:ph type="sldImg"/>
          </p:nvPr>
        </p:nvSpPr>
        <p:spPr>
          <a:xfrm>
            <a:off x="1179513" y="454025"/>
            <a:ext cx="4589462" cy="3441700"/>
          </a:xfrm>
          <a:ln/>
        </p:spPr>
      </p:sp>
      <p:sp>
        <p:nvSpPr>
          <p:cNvPr id="40966" name="Rectangle 3"/>
          <p:cNvSpPr>
            <a:spLocks noGrp="1" noChangeArrowheads="1"/>
          </p:cNvSpPr>
          <p:nvPr>
            <p:ph type="body" idx="1"/>
          </p:nvPr>
        </p:nvSpPr>
        <p:spPr>
          <a:xfrm>
            <a:off x="311621" y="4181155"/>
            <a:ext cx="6345720" cy="4640119"/>
          </a:xfrm>
          <a:noFill/>
          <a:ln/>
        </p:spPr>
        <p:txBody>
          <a:bodyPr/>
          <a:lstStyle/>
          <a:p>
            <a:pPr>
              <a:buFontTx/>
              <a:buNone/>
            </a:pPr>
            <a:endParaRPr lang="en-US" dirty="0" smtClean="0"/>
          </a:p>
        </p:txBody>
      </p:sp>
    </p:spTree>
    <p:extLst>
      <p:ext uri="{BB962C8B-B14F-4D97-AF65-F5344CB8AC3E}">
        <p14:creationId xmlns:p14="http://schemas.microsoft.com/office/powerpoint/2010/main" val="797661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3"/>
          <p:cNvSpPr>
            <a:spLocks noGrp="1" noChangeArrowheads="1"/>
          </p:cNvSpPr>
          <p:nvPr>
            <p:ph type="hdr" sz="quarter"/>
          </p:nvPr>
        </p:nvSpPr>
        <p:spPr>
          <a:noFill/>
        </p:spPr>
        <p:txBody>
          <a:bodyPr/>
          <a:lstStyle/>
          <a:p>
            <a:r>
              <a:rPr lang="en-US" dirty="0" smtClean="0"/>
              <a:t>Microsoft </a:t>
            </a:r>
            <a:r>
              <a:rPr lang="en-US" b="1" dirty="0" smtClean="0"/>
              <a:t>Engineering Excellence</a:t>
            </a:r>
            <a:endParaRPr lang="en-US" dirty="0" smtClean="0"/>
          </a:p>
        </p:txBody>
      </p:sp>
      <p:sp>
        <p:nvSpPr>
          <p:cNvPr id="41987" name="Rectangle 25"/>
          <p:cNvSpPr>
            <a:spLocks noGrp="1" noChangeArrowheads="1"/>
          </p:cNvSpPr>
          <p:nvPr>
            <p:ph type="ftr" sz="quarter" idx="4"/>
          </p:nvPr>
        </p:nvSpPr>
        <p:spPr>
          <a:noFill/>
        </p:spPr>
        <p:txBody>
          <a:bodyPr/>
          <a:lstStyle/>
          <a:p>
            <a:r>
              <a:rPr lang="en-US" dirty="0" smtClean="0"/>
              <a:t>Microsoft Confidential</a:t>
            </a:r>
          </a:p>
        </p:txBody>
      </p:sp>
      <p:sp>
        <p:nvSpPr>
          <p:cNvPr id="41988" name="Rectangle 26"/>
          <p:cNvSpPr>
            <a:spLocks noGrp="1" noChangeArrowheads="1"/>
          </p:cNvSpPr>
          <p:nvPr>
            <p:ph type="sldNum" sz="quarter" idx="5"/>
          </p:nvPr>
        </p:nvSpPr>
        <p:spPr>
          <a:noFill/>
        </p:spPr>
        <p:txBody>
          <a:bodyPr/>
          <a:lstStyle/>
          <a:p>
            <a:fld id="{B2B44A5F-6CE4-493C-A0D7-6834FF76660C}" type="slidenum">
              <a:rPr lang="en-US" smtClean="0"/>
              <a:pPr/>
              <a:t>11</a:t>
            </a:fld>
            <a:endParaRPr lang="en-US" dirty="0" smtClean="0"/>
          </a:p>
        </p:txBody>
      </p:sp>
      <p:sp>
        <p:nvSpPr>
          <p:cNvPr id="41989" name="Rectangle 2"/>
          <p:cNvSpPr>
            <a:spLocks noGrp="1" noRot="1" noChangeAspect="1" noChangeArrowheads="1" noTextEdit="1"/>
          </p:cNvSpPr>
          <p:nvPr>
            <p:ph type="sldImg"/>
          </p:nvPr>
        </p:nvSpPr>
        <p:spPr>
          <a:xfrm>
            <a:off x="1165225" y="455613"/>
            <a:ext cx="4619625" cy="3463925"/>
          </a:xfrm>
          <a:ln/>
        </p:spPr>
      </p:sp>
      <p:sp>
        <p:nvSpPr>
          <p:cNvPr id="41990" name="Rectangle 3"/>
          <p:cNvSpPr>
            <a:spLocks noGrp="1" noChangeArrowheads="1"/>
          </p:cNvSpPr>
          <p:nvPr>
            <p:ph type="body" idx="1"/>
          </p:nvPr>
        </p:nvSpPr>
        <p:spPr>
          <a:xfrm>
            <a:off x="311621" y="4171692"/>
            <a:ext cx="6345720" cy="4600688"/>
          </a:xfrm>
          <a:noFill/>
          <a:ln/>
        </p:spPr>
        <p:txBody>
          <a:bodyPr/>
          <a:lstStyle/>
          <a:p>
            <a:pPr>
              <a:buFontTx/>
              <a:buNone/>
            </a:pPr>
            <a:endParaRPr lang="en-US" dirty="0" smtClean="0"/>
          </a:p>
        </p:txBody>
      </p:sp>
    </p:spTree>
    <p:extLst>
      <p:ext uri="{BB962C8B-B14F-4D97-AF65-F5344CB8AC3E}">
        <p14:creationId xmlns:p14="http://schemas.microsoft.com/office/powerpoint/2010/main" val="15035927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1"/>
          <p:cNvSpPr>
            <a:spLocks noGrp="1"/>
          </p:cNvSpPr>
          <p:nvPr>
            <p:ph type="ctrTitle" hasCustomPrompt="1"/>
          </p:nvPr>
        </p:nvSpPr>
        <p:spPr>
          <a:xfrm>
            <a:off x="2590800" y="2286000"/>
            <a:ext cx="6180224" cy="1470025"/>
          </a:xfrm>
        </p:spPr>
        <p:txBody>
          <a:bodyPr anchor="t"/>
          <a:lstStyle>
            <a:lvl1pPr algn="r">
              <a:defRPr b="1" cap="small" baseline="0">
                <a:solidFill>
                  <a:srgbClr val="0033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3962400" y="4038600"/>
            <a:ext cx="4772528" cy="990600"/>
          </a:xfrm>
        </p:spPr>
        <p:txBody>
          <a:bodyPr>
            <a:normAutofit/>
          </a:bodyPr>
          <a:lstStyle>
            <a:lvl1pPr marL="0" indent="0" algn="r">
              <a:buNone/>
              <a:defRPr sz="2000" b="0">
                <a:solidFill>
                  <a:schemeClr val="tx1"/>
                </a:solidFill>
                <a:latin typeface="Georgia"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0" y="1251"/>
            <a:ext cx="3721618" cy="6858000"/>
          </a:xfrm>
          <a:prstGeom prst="rect">
            <a:avLst/>
          </a:prstGeom>
        </p:spPr>
      </p:pic>
      <p:sp>
        <p:nvSpPr>
          <p:cNvPr id="10" name="Picture Placeholder 9"/>
          <p:cNvSpPr>
            <a:spLocks noGrp="1"/>
          </p:cNvSpPr>
          <p:nvPr>
            <p:ph type="pic" sz="quarter" idx="13" hasCustomPrompt="1"/>
          </p:nvPr>
        </p:nvSpPr>
        <p:spPr>
          <a:xfrm>
            <a:off x="6858000" y="5105400"/>
            <a:ext cx="1828800" cy="990600"/>
          </a:xfrm>
        </p:spPr>
        <p:txBody>
          <a:bodyPr>
            <a:normAutofit/>
          </a:bodyPr>
          <a:lstStyle>
            <a:lvl1pPr marL="0" indent="0" algn="ctr">
              <a:buNone/>
              <a:defRPr sz="2000" baseline="0"/>
            </a:lvl1pPr>
          </a:lstStyle>
          <a:p>
            <a:r>
              <a:rPr lang="en-US" dirty="0" smtClean="0"/>
              <a:t>Company Logo</a:t>
            </a:r>
            <a:endParaRPr lang="en-US" dirty="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7B281C-5159-4971-8228-52B9A72E9ED2}" type="datetimeFigureOut">
              <a:rPr lang="en-US" smtClean="0"/>
              <a:pPr/>
              <a:t>3/27/2018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B281C-5159-4971-8228-52B9A72E9ED2}" type="datetimeFigureOut">
              <a:rPr lang="en-US" smtClean="0"/>
              <a:pPr/>
              <a:t>3/27/2018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ackground Only">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3" name="Date Placeholder 3"/>
          <p:cNvSpPr>
            <a:spLocks noGrp="1"/>
          </p:cNvSpPr>
          <p:nvPr>
            <p:ph type="dt" sz="half" idx="10"/>
          </p:nvPr>
        </p:nvSpPr>
        <p:spPr>
          <a:xfrm>
            <a:off x="762000" y="6356350"/>
            <a:ext cx="2133600" cy="365125"/>
          </a:xfrm>
        </p:spPr>
        <p:txBody>
          <a:bodyPr/>
          <a:lstStyle/>
          <a:p>
            <a:fld id="{757B281C-5159-4971-8228-52B9A72E9ED2}" type="datetimeFigureOut">
              <a:rPr lang="en-US" smtClean="0"/>
              <a:pPr/>
              <a:t>3/27/2018</a:t>
            </a:fld>
            <a:endParaRPr lang="en-US" dirty="0"/>
          </a:p>
        </p:txBody>
      </p:sp>
      <p:sp>
        <p:nvSpPr>
          <p:cNvPr id="4" name="Footer Placeholder 4"/>
          <p:cNvSpPr>
            <a:spLocks noGrp="1"/>
          </p:cNvSpPr>
          <p:nvPr>
            <p:ph type="ftr" sz="quarter" idx="11"/>
          </p:nvPr>
        </p:nvSpPr>
        <p:spPr>
          <a:xfrm>
            <a:off x="3352800" y="6356350"/>
            <a:ext cx="2895600" cy="365125"/>
          </a:xfrm>
        </p:spPr>
        <p:txBody>
          <a:bodyPr/>
          <a:lstStyle/>
          <a:p>
            <a:endParaRPr lang="en-US" dirty="0"/>
          </a:p>
        </p:txBody>
      </p:sp>
      <p:sp>
        <p:nvSpPr>
          <p:cNvPr id="5" name="Slide Number Placeholder 5"/>
          <p:cNvSpPr>
            <a:spLocks noGrp="1"/>
          </p:cNvSpPr>
          <p:nvPr>
            <p:ph type="sldNum" sz="quarter" idx="12"/>
          </p:nvPr>
        </p:nvSpPr>
        <p:spPr>
          <a:xfrm>
            <a:off x="6705600" y="6356350"/>
            <a:ext cx="2133600" cy="365125"/>
          </a:xfrm>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pic>
        <p:nvPicPr>
          <p:cNvPr id="8" name="Picture 7"/>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rot="5400000">
            <a:off x="3161049" y="-3176815"/>
            <a:ext cx="2819400" cy="9173031"/>
          </a:xfrm>
          <a:prstGeom prst="rect">
            <a:avLst/>
          </a:prstGeom>
        </p:spPr>
      </p:pic>
      <p:sp>
        <p:nvSpPr>
          <p:cNvPr id="2" name="Title 1"/>
          <p:cNvSpPr>
            <a:spLocks noGrp="1"/>
          </p:cNvSpPr>
          <p:nvPr>
            <p:ph type="title" hasCustomPrompt="1"/>
          </p:nvPr>
        </p:nvSpPr>
        <p:spPr>
          <a:xfrm>
            <a:off x="4572000" y="3048000"/>
            <a:ext cx="4343400" cy="1362075"/>
          </a:xfrm>
        </p:spPr>
        <p:txBody>
          <a:bodyPr anchor="b" anchorCtr="0"/>
          <a:lstStyle>
            <a:lvl1pPr algn="l">
              <a:defRPr sz="4000" b="1" cap="small" baseline="0">
                <a:solidFill>
                  <a:srgbClr val="003300"/>
                </a:solidFill>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757B281C-5159-4971-8228-52B9A72E9ED2}" type="datetimeFigureOut">
              <a:rPr lang="en-US" smtClean="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D6E5A2-EC83-451F-A719-9AC1370DD5CF}" type="slidenum">
              <a:rPr lang="en-US" smtClean="0"/>
              <a:pPr/>
              <a:t>‹#›</a:t>
            </a:fld>
            <a:endParaRPr lang="en-US" dirty="0"/>
          </a:p>
        </p:txBody>
      </p:sp>
      <p:sp>
        <p:nvSpPr>
          <p:cNvPr id="10" name="Picture Placeholder 9"/>
          <p:cNvSpPr>
            <a:spLocks noGrp="1"/>
          </p:cNvSpPr>
          <p:nvPr>
            <p:ph type="pic" sz="quarter" idx="13" hasCustomPrompt="1"/>
          </p:nvPr>
        </p:nvSpPr>
        <p:spPr>
          <a:xfrm>
            <a:off x="6781800" y="5334000"/>
            <a:ext cx="2133600" cy="990600"/>
          </a:xfrm>
        </p:spPr>
        <p:txBody>
          <a:bodyPr>
            <a:normAutofit/>
          </a:bodyPr>
          <a:lstStyle>
            <a:lvl1pPr marL="0" indent="0" algn="ctr">
              <a:buNone/>
              <a:defRPr sz="1800"/>
            </a:lvl1pPr>
          </a:lstStyle>
          <a:p>
            <a:r>
              <a:rPr lang="en-US" dirty="0" smtClean="0"/>
              <a:t>Company Logo</a:t>
            </a:r>
            <a:endParaRPr lang="en-US" dirty="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2000" y="269632"/>
            <a:ext cx="8077200" cy="1143000"/>
          </a:xfrm>
        </p:spPr>
        <p:txBody>
          <a:bodyPr anchor="ctr" anchorCtr="0"/>
          <a:lstStyle>
            <a:lvl1pPr algn="l">
              <a:defRPr lang="en-US" dirty="0"/>
            </a:lvl1pPr>
          </a:lstStyle>
          <a:p>
            <a:r>
              <a:rPr lang="en-US" dirty="0" smtClean="0"/>
              <a:t>Click To Edit Master Title Style</a:t>
            </a:r>
            <a:endParaRPr lang="en-US" dirty="0"/>
          </a:p>
        </p:txBody>
      </p:sp>
      <p:sp>
        <p:nvSpPr>
          <p:cNvPr id="3" name="Content Placeholder 2"/>
          <p:cNvSpPr>
            <a:spLocks noGrp="1"/>
          </p:cNvSpPr>
          <p:nvPr>
            <p:ph idx="1"/>
          </p:nvPr>
        </p:nvSpPr>
        <p:spPr>
          <a:xfrm>
            <a:off x="762000" y="1596413"/>
            <a:ext cx="8077200" cy="4297363"/>
          </a:xfrm>
        </p:spPr>
        <p:txBody>
          <a:bodyPr>
            <a:normAutofit/>
          </a:bodyPr>
          <a:lstStyle>
            <a:lvl1pPr>
              <a:defRPr sz="3200">
                <a:latin typeface="+mn-lt"/>
              </a:defRPr>
            </a:lvl1pPr>
            <a:lvl2pPr>
              <a:defRPr sz="2800">
                <a:latin typeface="+mn-lt"/>
              </a:defRPr>
            </a:lvl2pPr>
            <a:lvl3pPr>
              <a:defRPr sz="2400">
                <a:latin typeface="+mn-lt"/>
              </a:defRPr>
            </a:lvl3pPr>
            <a:lvl4pPr>
              <a:defRPr sz="2400">
                <a:latin typeface="+mn-lt"/>
              </a:defRPr>
            </a:lvl4pPr>
            <a:lvl5pPr>
              <a:defRPr sz="2400">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57B281C-5159-4971-8228-52B9A72E9ED2}" type="datetimeFigureOut">
              <a:rPr lang="en-US" smtClean="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705600" y="6356350"/>
            <a:ext cx="2133600" cy="365125"/>
          </a:xfrm>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7B281C-5159-4971-8228-52B9A72E9ED2}" type="datetimeFigureOut">
              <a:rPr lang="en-US" smtClean="0"/>
              <a:pPr/>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8736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736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7B281C-5159-4971-8228-52B9A72E9ED2}" type="datetimeFigureOut">
              <a:rPr lang="en-US" smtClean="0"/>
              <a:pPr/>
              <a:t>3/27/2018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036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858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7B281C-5159-4971-8228-52B9A72E9ED2}" type="datetimeFigureOut">
              <a:rPr lang="en-US" smtClean="0"/>
              <a:pPr/>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7B281C-5159-4971-8228-52B9A72E9ED2}" type="datetimeFigureOut">
              <a:rPr lang="en-US" smtClean="0"/>
              <a:pPr/>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7B281C-5159-4971-8228-52B9A72E9ED2}" type="datetimeFigureOut">
              <a:rPr lang="en-US" smtClean="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274638"/>
            <a:ext cx="5867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7B281C-5159-4971-8228-52B9A72E9ED2}" type="datetimeFigureOut">
              <a:rPr lang="en-US" smtClean="0"/>
              <a:pPr/>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D6E5A2-EC83-451F-A719-9AC1370DD5CF}" type="slidenum">
              <a:rPr lang="en-US" smtClean="0"/>
              <a:pPr/>
              <a:t>‹#›</a:t>
            </a:fld>
            <a:endParaRPr lang="en-US" dirty="0"/>
          </a:p>
        </p:txBody>
      </p:sp>
    </p:spTree>
  </p:cSld>
  <p:clrMapOvr>
    <a:masterClrMapping/>
  </p:clrMapOvr>
  <p:transition spd="slow">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4"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Placeholder 1"/>
          <p:cNvSpPr>
            <a:spLocks noGrp="1"/>
          </p:cNvSpPr>
          <p:nvPr>
            <p:ph type="title"/>
          </p:nvPr>
        </p:nvSpPr>
        <p:spPr>
          <a:xfrm>
            <a:off x="762000" y="274638"/>
            <a:ext cx="80772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1600200"/>
            <a:ext cx="80772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20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B281C-5159-4971-8228-52B9A72E9ED2}" type="datetimeFigureOut">
              <a:rPr lang="en-US" smtClean="0"/>
              <a:pPr/>
              <a:t>3/27/2018</a:t>
            </a:fld>
            <a:endParaRPr lang="en-US" dirty="0"/>
          </a:p>
        </p:txBody>
      </p:sp>
      <p:sp>
        <p:nvSpPr>
          <p:cNvPr id="5" name="Footer Placeholder 4"/>
          <p:cNvSpPr>
            <a:spLocks noGrp="1"/>
          </p:cNvSpPr>
          <p:nvPr>
            <p:ph type="ftr" sz="quarter" idx="3"/>
          </p:nvPr>
        </p:nvSpPr>
        <p:spPr>
          <a:xfrm>
            <a:off x="33528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7056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D6E5A2-EC83-451F-A719-9AC1370DD5CF}" type="slidenum">
              <a:rPr lang="en-US" smtClean="0"/>
              <a:pPr/>
              <a:t>‹#›</a:t>
            </a:fld>
            <a:endParaRPr lang="en-US" dirty="0"/>
          </a:p>
        </p:txBody>
      </p:sp>
      <p:pic>
        <p:nvPicPr>
          <p:cNvPr id="8" name="Picture 7"/>
          <p:cNvPicPr>
            <a:picLocks noChangeAspect="1"/>
          </p:cNvPicPr>
          <p:nvPr/>
        </p:nvPicPr>
        <p:blipFill rotWithShape="1">
          <a:blip r:embed="rId15" cstate="email">
            <a:extLst>
              <a:ext uri="{28A0092B-C50C-407E-A947-70E740481C1C}">
                <a14:useLocalDpi xmlns:a14="http://schemas.microsoft.com/office/drawing/2010/main"/>
              </a:ext>
            </a:extLst>
          </a:blip>
          <a:srcRect/>
          <a:stretch/>
        </p:blipFill>
        <p:spPr>
          <a:xfrm>
            <a:off x="-152400" y="-109183"/>
            <a:ext cx="818707" cy="708318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6" r:id="rId6"/>
    <p:sldLayoutId id="2147483657" r:id="rId7"/>
    <p:sldLayoutId id="2147483658" r:id="rId8"/>
    <p:sldLayoutId id="2147483659" r:id="rId9"/>
    <p:sldLayoutId id="2147483654" r:id="rId10"/>
    <p:sldLayoutId id="2147483655" r:id="rId11"/>
    <p:sldLayoutId id="2147483663" r:id="rId12"/>
  </p:sldLayoutIdLst>
  <p:transition spd="slow">
    <p:wipe dir="d"/>
  </p:transition>
  <p:timing>
    <p:tnLst>
      <p:par>
        <p:cTn id="1" dur="indefinite" restart="never" nodeType="tmRoot"/>
      </p:par>
    </p:tnLst>
  </p:timing>
  <p:txStyles>
    <p:titleStyle>
      <a:lvl1pPr algn="l" defTabSz="914400" rtl="0" eaLnBrk="1" latinLnBrk="0" hangingPunct="1">
        <a:spcBef>
          <a:spcPct val="0"/>
        </a:spcBef>
        <a:buNone/>
        <a:defRPr lang="en-US" sz="4400" kern="1200" dirty="0" smtClean="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14.xml"/><Relationship Id="rId7" Type="http://schemas.openxmlformats.org/officeDocument/2006/relationships/hyperlink" Target="http://www.helpisherede.com/" TargetMode="External"/><Relationship Id="rId2" Type="http://schemas.openxmlformats.org/officeDocument/2006/relationships/tags" Target="../tags/tag13.xml"/><Relationship Id="rId1" Type="http://schemas.openxmlformats.org/officeDocument/2006/relationships/vmlDrawing" Target="../drawings/vmlDrawing1.vml"/><Relationship Id="rId6" Type="http://schemas.openxmlformats.org/officeDocument/2006/relationships/notesSlide" Target="../notesSlides/notesSlide5.xml"/><Relationship Id="rId5" Type="http://schemas.openxmlformats.org/officeDocument/2006/relationships/slideLayout" Target="../slideLayouts/slideLayout3.xml"/><Relationship Id="rId4" Type="http://schemas.openxmlformats.org/officeDocument/2006/relationships/tags" Target="../tags/tag15.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notesSlide" Target="../notesSlides/notesSlide6.xml"/></Relationships>
</file>

<file path=ppt/slides/_rels/slide2.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notesSlide" Target="../notesSlides/notesSlide2.xml"/><Relationship Id="rId4"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notesSlide" Target="../notesSlides/notesSlide3.xml"/><Relationship Id="rId4"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notesSlide" Target="../notesSlides/notesSlide4.xml"/><Relationship Id="rId4"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2"/>
            </p:custDataLst>
          </p:nvPr>
        </p:nvSpPr>
        <p:spPr/>
        <p:txBody>
          <a:bodyPr>
            <a:normAutofit fontScale="90000"/>
          </a:bodyPr>
          <a:lstStyle/>
          <a:p>
            <a:r>
              <a:rPr lang="en-US" sz="3600" dirty="0"/>
              <a:t>The Division of Substance Abuse and Mental </a:t>
            </a:r>
            <a:r>
              <a:rPr lang="en-US" sz="3600" dirty="0" smtClean="0"/>
              <a:t>Health- </a:t>
            </a:r>
            <a:br>
              <a:rPr lang="en-US" sz="3600" dirty="0" smtClean="0"/>
            </a:br>
            <a:r>
              <a:rPr lang="en-US" sz="2200" dirty="0" smtClean="0"/>
              <a:t>An Overview of </a:t>
            </a:r>
            <a:r>
              <a:rPr lang="en-US" sz="2200" dirty="0" smtClean="0"/>
              <a:t>Resources for Opioid Use Disorders </a:t>
            </a:r>
            <a:r>
              <a:rPr lang="en-US" dirty="0"/>
              <a:t/>
            </a:r>
            <a:br>
              <a:rPr lang="en-US" dirty="0"/>
            </a:br>
            <a:endParaRPr lang="en-US" dirty="0"/>
          </a:p>
        </p:txBody>
      </p:sp>
      <p:sp>
        <p:nvSpPr>
          <p:cNvPr id="3" name="Subtitle 2"/>
          <p:cNvSpPr>
            <a:spLocks noGrp="1"/>
          </p:cNvSpPr>
          <p:nvPr>
            <p:ph type="subTitle" idx="1"/>
            <p:custDataLst>
              <p:tags r:id="rId3"/>
            </p:custDataLst>
          </p:nvPr>
        </p:nvSpPr>
        <p:spPr/>
        <p:txBody>
          <a:bodyPr>
            <a:normAutofit/>
          </a:bodyPr>
          <a:lstStyle/>
          <a:p>
            <a:r>
              <a:rPr lang="en-US" sz="2400" dirty="0" smtClean="0">
                <a:latin typeface="+mn-lt"/>
              </a:rPr>
              <a:t>Gregory A Valentine, </a:t>
            </a:r>
            <a:r>
              <a:rPr lang="en-US" sz="2400" dirty="0" smtClean="0">
                <a:latin typeface="+mn-lt"/>
              </a:rPr>
              <a:t>MSW, </a:t>
            </a:r>
          </a:p>
          <a:p>
            <a:r>
              <a:rPr lang="en-US" sz="2400" dirty="0" smtClean="0">
                <a:latin typeface="+mn-lt"/>
              </a:rPr>
              <a:t>March 27, 2018</a:t>
            </a:r>
            <a:endParaRPr lang="en-US" sz="2400" dirty="0">
              <a:latin typeface="+mn-lt"/>
            </a:endParaRPr>
          </a:p>
        </p:txBody>
      </p:sp>
    </p:spTree>
    <p:custDataLst>
      <p:tags r:id="rId1"/>
    </p:custData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8498" name="Rectangle 2"/>
          <p:cNvSpPr>
            <a:spLocks noGrp="1" noChangeArrowheads="1"/>
          </p:cNvSpPr>
          <p:nvPr>
            <p:ph type="title"/>
            <p:custDataLst>
              <p:tags r:id="rId3"/>
            </p:custDataLst>
          </p:nvPr>
        </p:nvSpPr>
        <p:spPr/>
        <p:txBody>
          <a:bodyPr/>
          <a:lstStyle/>
          <a:p>
            <a:pPr>
              <a:defRPr/>
            </a:pPr>
            <a:r>
              <a:rPr lang="en-US" dirty="0" smtClean="0"/>
              <a:t>Resources</a:t>
            </a:r>
          </a:p>
        </p:txBody>
      </p:sp>
      <p:sp>
        <p:nvSpPr>
          <p:cNvPr id="618499" name="Rectangle 3"/>
          <p:cNvSpPr>
            <a:spLocks noGrp="1" noChangeArrowheads="1"/>
          </p:cNvSpPr>
          <p:nvPr>
            <p:ph type="body" idx="1"/>
            <p:custDataLst>
              <p:tags r:id="rId4"/>
            </p:custDataLst>
          </p:nvPr>
        </p:nvSpPr>
        <p:spPr/>
        <p:txBody>
          <a:bodyPr>
            <a:normAutofit/>
          </a:bodyPr>
          <a:lstStyle/>
          <a:p>
            <a:pPr>
              <a:defRPr/>
            </a:pPr>
            <a:r>
              <a:rPr lang="en-US" u="sng" dirty="0">
                <a:hlinkClick r:id="rId7"/>
              </a:rPr>
              <a:t>http://</a:t>
            </a:r>
            <a:r>
              <a:rPr lang="en-US" u="sng" dirty="0" smtClean="0">
                <a:hlinkClick r:id="rId7"/>
              </a:rPr>
              <a:t>www.helpisherede.com</a:t>
            </a:r>
            <a:endParaRPr lang="en-US" u="sng" dirty="0" smtClean="0"/>
          </a:p>
          <a:p>
            <a:pPr marL="0" indent="0">
              <a:buNone/>
              <a:defRPr/>
            </a:pPr>
            <a:endParaRPr lang="en-US" u="sng" dirty="0" smtClean="0"/>
          </a:p>
          <a:p>
            <a:pPr>
              <a:defRPr/>
            </a:pPr>
            <a:r>
              <a:rPr lang="en-US" dirty="0" smtClean="0"/>
              <a:t>Crisis Services New Castle County:</a:t>
            </a:r>
          </a:p>
          <a:p>
            <a:pPr marL="0" indent="0">
              <a:buNone/>
              <a:defRPr/>
            </a:pPr>
            <a:r>
              <a:rPr lang="en-US" dirty="0"/>
              <a:t>	</a:t>
            </a:r>
            <a:r>
              <a:rPr lang="en-US" dirty="0" smtClean="0"/>
              <a:t>800-652-2929</a:t>
            </a:r>
          </a:p>
          <a:p>
            <a:pPr>
              <a:defRPr/>
            </a:pPr>
            <a:r>
              <a:rPr lang="en-US" dirty="0" smtClean="0"/>
              <a:t>Crisis Services Kent and Sussex Counties</a:t>
            </a:r>
          </a:p>
          <a:p>
            <a:pPr marL="0" indent="0">
              <a:buNone/>
              <a:defRPr/>
            </a:pPr>
            <a:r>
              <a:rPr lang="en-US" dirty="0"/>
              <a:t>	</a:t>
            </a:r>
            <a:r>
              <a:rPr lang="en-US" dirty="0" smtClean="0"/>
              <a:t>800-345-6785</a:t>
            </a:r>
            <a:endParaRPr lang="en-US" dirty="0" smtClean="0"/>
          </a:p>
        </p:txBody>
      </p:sp>
    </p:spTree>
    <p:custDataLst>
      <p:tags r:id="rId2"/>
    </p:custData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0546" name="Rectangle 2"/>
          <p:cNvSpPr>
            <a:spLocks noGrp="1" noChangeArrowheads="1"/>
          </p:cNvSpPr>
          <p:nvPr>
            <p:ph type="title"/>
            <p:custDataLst>
              <p:tags r:id="rId2"/>
            </p:custDataLst>
          </p:nvPr>
        </p:nvSpPr>
        <p:spPr/>
        <p:txBody>
          <a:bodyPr>
            <a:normAutofit/>
          </a:bodyPr>
          <a:lstStyle/>
          <a:p>
            <a:pPr>
              <a:defRPr/>
            </a:pPr>
            <a:r>
              <a:rPr lang="en-US" dirty="0" smtClean="0"/>
              <a:t>Questions?</a:t>
            </a:r>
          </a:p>
        </p:txBody>
      </p:sp>
    </p:spTree>
    <p:custDataLst>
      <p:tags r:id="rId1"/>
    </p:custData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en-US" dirty="0" smtClean="0"/>
              <a:t>DSAMH</a:t>
            </a:r>
            <a:endParaRPr lang="en-US" dirty="0"/>
          </a:p>
        </p:txBody>
      </p:sp>
      <p:sp>
        <p:nvSpPr>
          <p:cNvPr id="5" name="Content Placeholder 4"/>
          <p:cNvSpPr>
            <a:spLocks noGrp="1"/>
          </p:cNvSpPr>
          <p:nvPr>
            <p:ph idx="1"/>
            <p:custDataLst>
              <p:tags r:id="rId3"/>
            </p:custDataLst>
          </p:nvPr>
        </p:nvSpPr>
        <p:spPr/>
        <p:txBody>
          <a:bodyPr>
            <a:normAutofit fontScale="85000" lnSpcReduction="20000"/>
          </a:bodyPr>
          <a:lstStyle/>
          <a:p>
            <a:pPr marL="0" indent="0">
              <a:buNone/>
            </a:pPr>
            <a:r>
              <a:rPr lang="en-US" sz="2600" dirty="0" smtClean="0"/>
              <a:t>The </a:t>
            </a:r>
            <a:r>
              <a:rPr lang="en-US" sz="2600" dirty="0"/>
              <a:t>Delaware Division of Substance Abuse and Mental Health (DSAMH) is located in the Department of Health and Social Services (DHSS). DSAMH serves the adult (age 18 and older) population in need of publicly funded behavioral health services. </a:t>
            </a:r>
            <a:endParaRPr lang="en-US" sz="2600" dirty="0" smtClean="0"/>
          </a:p>
          <a:p>
            <a:pPr marL="0" indent="0">
              <a:buNone/>
            </a:pPr>
            <a:endParaRPr lang="en-US" sz="2600" dirty="0"/>
          </a:p>
          <a:p>
            <a:r>
              <a:rPr lang="en-US" sz="2600" b="1" dirty="0" smtClean="0"/>
              <a:t>Our </a:t>
            </a:r>
            <a:r>
              <a:rPr lang="en-US" sz="2600" b="1" dirty="0" smtClean="0"/>
              <a:t>mission: </a:t>
            </a:r>
          </a:p>
          <a:p>
            <a:pPr marL="0" indent="0">
              <a:buNone/>
            </a:pPr>
            <a:r>
              <a:rPr lang="en-US" sz="2600" dirty="0" smtClean="0"/>
              <a:t>	To </a:t>
            </a:r>
            <a:r>
              <a:rPr lang="en-US" sz="2600" dirty="0"/>
              <a:t>promote health and recovery by ensuring that </a:t>
            </a:r>
            <a:r>
              <a:rPr lang="en-US" sz="2600" dirty="0" smtClean="0"/>
              <a:t>	Delawareans </a:t>
            </a:r>
            <a:r>
              <a:rPr lang="en-US" sz="2600" dirty="0"/>
              <a:t>have </a:t>
            </a:r>
            <a:r>
              <a:rPr lang="en-US" sz="2600" dirty="0" smtClean="0"/>
              <a:t>access</a:t>
            </a:r>
            <a:r>
              <a:rPr lang="en-US" sz="2600" dirty="0"/>
              <a:t> </a:t>
            </a:r>
            <a:r>
              <a:rPr lang="en-US" sz="2600" dirty="0" smtClean="0"/>
              <a:t>to </a:t>
            </a:r>
            <a:r>
              <a:rPr lang="en-US" sz="2600" dirty="0"/>
              <a:t>quality prevention and </a:t>
            </a:r>
            <a:r>
              <a:rPr lang="en-US" sz="2600" dirty="0" smtClean="0"/>
              <a:t>	treatment </a:t>
            </a:r>
            <a:r>
              <a:rPr lang="en-US" sz="2600" dirty="0"/>
              <a:t>for mental health, substance use, and </a:t>
            </a:r>
            <a:r>
              <a:rPr lang="en-US" sz="2600" dirty="0" smtClean="0"/>
              <a:t>gambling 	conditions</a:t>
            </a:r>
            <a:r>
              <a:rPr lang="en-US" sz="2600" dirty="0" smtClean="0"/>
              <a:t>.</a:t>
            </a:r>
          </a:p>
          <a:p>
            <a:pPr marL="0" indent="0">
              <a:buNone/>
            </a:pPr>
            <a:endParaRPr lang="en-US" sz="2600" dirty="0"/>
          </a:p>
          <a:p>
            <a:r>
              <a:rPr lang="en-US" sz="2600" b="1" dirty="0"/>
              <a:t>Our vision:</a:t>
            </a:r>
            <a:endParaRPr lang="en-US" sz="2600" dirty="0"/>
          </a:p>
          <a:p>
            <a:pPr marL="0" indent="0">
              <a:buNone/>
            </a:pPr>
            <a:r>
              <a:rPr lang="en-US" sz="2600" i="1" dirty="0" smtClean="0"/>
              <a:t>	Always </a:t>
            </a:r>
            <a:r>
              <a:rPr lang="en-US" sz="2600" i="1" dirty="0"/>
              <a:t>the Right Time, Always the Right Place, To Get the </a:t>
            </a:r>
            <a:r>
              <a:rPr lang="en-US" sz="2600" i="1" dirty="0" smtClean="0"/>
              <a:t>	Right </a:t>
            </a:r>
            <a:r>
              <a:rPr lang="en-US" sz="2600" i="1" dirty="0"/>
              <a:t>Service</a:t>
            </a:r>
            <a:endParaRPr lang="en-US" sz="2600" dirty="0"/>
          </a:p>
          <a:p>
            <a:pPr marL="0" indent="0">
              <a:buNone/>
            </a:pPr>
            <a:endParaRPr lang="en-US" dirty="0" smtClean="0"/>
          </a:p>
        </p:txBody>
      </p:sp>
    </p:spTree>
    <p:custDataLst>
      <p:tags r:id="rId1"/>
    </p:custDataLst>
  </p:cSld>
  <p:clrMapOvr>
    <a:masterClrMapping/>
  </p:clrMapOvr>
  <p:transition spd="slow">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Substance Use Services</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Detoxification</a:t>
            </a:r>
            <a:endParaRPr lang="en-US" dirty="0"/>
          </a:p>
          <a:p>
            <a:r>
              <a:rPr lang="en-US" dirty="0"/>
              <a:t>Residential </a:t>
            </a:r>
            <a:r>
              <a:rPr lang="en-US" dirty="0" smtClean="0"/>
              <a:t>Treatment</a:t>
            </a:r>
          </a:p>
          <a:p>
            <a:r>
              <a:rPr lang="en-US" dirty="0" smtClean="0"/>
              <a:t>Intensive Outpatient</a:t>
            </a:r>
          </a:p>
          <a:p>
            <a:r>
              <a:rPr lang="en-US" dirty="0" smtClean="0"/>
              <a:t>Outpatient</a:t>
            </a:r>
            <a:endParaRPr lang="en-US" dirty="0"/>
          </a:p>
          <a:p>
            <a:r>
              <a:rPr lang="en-US" dirty="0"/>
              <a:t>Sober Living</a:t>
            </a:r>
          </a:p>
          <a:p>
            <a:endParaRPr lang="en-US" dirty="0"/>
          </a:p>
        </p:txBody>
      </p:sp>
    </p:spTree>
    <p:extLst>
      <p:ext uri="{BB962C8B-B14F-4D97-AF65-F5344CB8AC3E}">
        <p14:creationId xmlns:p14="http://schemas.microsoft.com/office/powerpoint/2010/main" val="2716968626"/>
      </p:ext>
    </p:extLst>
  </p:cSld>
  <p:clrMapOvr>
    <a:masterClrMapping/>
  </p:clrMapOvr>
  <p:transition spd="slow">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fontScale="90000"/>
          </a:bodyPr>
          <a:lstStyle/>
          <a:p>
            <a:r>
              <a:rPr lang="en-US" dirty="0" smtClean="0"/>
              <a:t>DSAMH </a:t>
            </a:r>
            <a:r>
              <a:rPr lang="en-US" dirty="0" smtClean="0"/>
              <a:t>Resources for Opioid Use Disorders</a:t>
            </a:r>
            <a:endParaRPr lang="en-US" dirty="0"/>
          </a:p>
        </p:txBody>
      </p:sp>
      <p:sp>
        <p:nvSpPr>
          <p:cNvPr id="5" name="Content Placeholder 4"/>
          <p:cNvSpPr>
            <a:spLocks noGrp="1"/>
          </p:cNvSpPr>
          <p:nvPr>
            <p:ph idx="1"/>
            <p:custDataLst>
              <p:tags r:id="rId3"/>
            </p:custDataLst>
          </p:nvPr>
        </p:nvSpPr>
        <p:spPr/>
        <p:txBody>
          <a:bodyPr>
            <a:normAutofit fontScale="85000" lnSpcReduction="10000"/>
          </a:bodyPr>
          <a:lstStyle/>
          <a:p>
            <a:pPr marL="0" indent="0">
              <a:buNone/>
            </a:pPr>
            <a:r>
              <a:rPr lang="en-US" b="1" i="1" dirty="0" smtClean="0"/>
              <a:t>For Detoxification:</a:t>
            </a:r>
          </a:p>
          <a:p>
            <a:r>
              <a:rPr lang="en-US" dirty="0"/>
              <a:t>Northeast Treatment Centers - Kirkwood Detoxification </a:t>
            </a:r>
            <a:r>
              <a:rPr lang="en-US" dirty="0" smtClean="0"/>
              <a:t>Center</a:t>
            </a:r>
          </a:p>
          <a:p>
            <a:pPr marL="0" indent="0">
              <a:buNone/>
            </a:pPr>
            <a:r>
              <a:rPr lang="en-US" dirty="0" smtClean="0"/>
              <a:t>	3315 </a:t>
            </a:r>
            <a:r>
              <a:rPr lang="en-US" dirty="0"/>
              <a:t>Kirkwood Highway, Wilmington, DE </a:t>
            </a:r>
            <a:r>
              <a:rPr lang="en-US" dirty="0" smtClean="0"/>
              <a:t>	19808 </a:t>
            </a:r>
          </a:p>
          <a:p>
            <a:pPr marL="0" indent="0">
              <a:buNone/>
            </a:pPr>
            <a:r>
              <a:rPr lang="en-US" dirty="0"/>
              <a:t>	</a:t>
            </a:r>
            <a:r>
              <a:rPr lang="en-US" dirty="0" smtClean="0"/>
              <a:t>302-691-0140</a:t>
            </a:r>
          </a:p>
          <a:p>
            <a:r>
              <a:rPr lang="en-US" dirty="0" smtClean="0"/>
              <a:t>Connections </a:t>
            </a:r>
            <a:r>
              <a:rPr lang="en-US" dirty="0"/>
              <a:t>Residential </a:t>
            </a:r>
            <a:r>
              <a:rPr lang="en-US" dirty="0" smtClean="0"/>
              <a:t>Detox</a:t>
            </a:r>
          </a:p>
          <a:p>
            <a:pPr marL="0" indent="0">
              <a:buNone/>
            </a:pPr>
            <a:r>
              <a:rPr lang="en-US" dirty="0" smtClean="0"/>
              <a:t>	1-11 </a:t>
            </a:r>
            <a:r>
              <a:rPr lang="en-US" dirty="0"/>
              <a:t>East Street, Spartan Station Shopping </a:t>
            </a:r>
            <a:r>
              <a:rPr lang="en-US" dirty="0" smtClean="0"/>
              <a:t>	Center</a:t>
            </a:r>
            <a:r>
              <a:rPr lang="en-US" dirty="0"/>
              <a:t>, Harrington, DE 19952 </a:t>
            </a:r>
            <a:endParaRPr lang="en-US" dirty="0" smtClean="0"/>
          </a:p>
          <a:p>
            <a:pPr marL="0" indent="0">
              <a:buNone/>
            </a:pPr>
            <a:r>
              <a:rPr lang="en-US" dirty="0"/>
              <a:t>	</a:t>
            </a:r>
            <a:r>
              <a:rPr lang="en-US" dirty="0" smtClean="0"/>
              <a:t>1-866-477-5345</a:t>
            </a:r>
            <a:endParaRPr lang="en-US" dirty="0" smtClean="0"/>
          </a:p>
        </p:txBody>
      </p:sp>
    </p:spTree>
    <p:custDataLst>
      <p:tags r:id="rId1"/>
    </p:custDataLst>
    <p:extLst>
      <p:ext uri="{BB962C8B-B14F-4D97-AF65-F5344CB8AC3E}">
        <p14:creationId xmlns:p14="http://schemas.microsoft.com/office/powerpoint/2010/main" val="2302525862"/>
      </p:ext>
    </p:extLst>
  </p:cSld>
  <p:clrMapOvr>
    <a:masterClrMapping/>
  </p:clrMapOvr>
  <p:transition spd="slow">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normAutofit fontScale="90000"/>
          </a:bodyPr>
          <a:lstStyle/>
          <a:p>
            <a:r>
              <a:rPr lang="en-US" dirty="0" smtClean="0"/>
              <a:t/>
            </a:r>
            <a:br>
              <a:rPr lang="en-US" dirty="0" smtClean="0"/>
            </a:br>
            <a:r>
              <a:rPr lang="en-US" dirty="0"/>
              <a:t>DSAMH Resources for Opioid </a:t>
            </a:r>
            <a:r>
              <a:rPr lang="en-US" dirty="0" smtClean="0"/>
              <a:t>Addiction</a:t>
            </a:r>
            <a:r>
              <a:rPr lang="en-US" dirty="0" smtClean="0"/>
              <a:t/>
            </a:r>
            <a:br>
              <a:rPr lang="en-US" dirty="0" smtClean="0"/>
            </a:br>
            <a:endParaRPr lang="en-US" dirty="0"/>
          </a:p>
        </p:txBody>
      </p:sp>
      <p:sp>
        <p:nvSpPr>
          <p:cNvPr id="5" name="Content Placeholder 4"/>
          <p:cNvSpPr>
            <a:spLocks noGrp="1"/>
          </p:cNvSpPr>
          <p:nvPr>
            <p:ph idx="1"/>
            <p:custDataLst>
              <p:tags r:id="rId3"/>
            </p:custDataLst>
          </p:nvPr>
        </p:nvSpPr>
        <p:spPr/>
        <p:txBody>
          <a:bodyPr>
            <a:normAutofit fontScale="62500" lnSpcReduction="20000"/>
          </a:bodyPr>
          <a:lstStyle/>
          <a:p>
            <a:pPr marL="0" indent="0">
              <a:buNone/>
            </a:pPr>
            <a:r>
              <a:rPr lang="en-US" b="1" i="1" dirty="0" smtClean="0"/>
              <a:t>For Residential Treatment: New Castle County</a:t>
            </a:r>
          </a:p>
          <a:p>
            <a:r>
              <a:rPr lang="en-US" dirty="0"/>
              <a:t>Connections CSP Brandywine St- Women’s Residential Treatment Program </a:t>
            </a:r>
            <a:endParaRPr lang="en-US" dirty="0" smtClean="0"/>
          </a:p>
          <a:p>
            <a:pPr marL="0" indent="0">
              <a:buNone/>
            </a:pPr>
            <a:r>
              <a:rPr lang="en-US" dirty="0" smtClean="0"/>
              <a:t>	822 </a:t>
            </a:r>
            <a:r>
              <a:rPr lang="en-US" dirty="0"/>
              <a:t>North West Street, Wilmington, Delaware </a:t>
            </a:r>
            <a:r>
              <a:rPr lang="en-US" dirty="0" smtClean="0"/>
              <a:t>19802      	1-	866-477-5345</a:t>
            </a:r>
          </a:p>
          <a:p>
            <a:r>
              <a:rPr lang="en-US" dirty="0"/>
              <a:t>Gaudenzia</a:t>
            </a:r>
            <a:r>
              <a:rPr lang="en-US" dirty="0"/>
              <a:t> Fresh Start Delaware </a:t>
            </a:r>
            <a:endParaRPr lang="en-US" dirty="0" smtClean="0"/>
          </a:p>
          <a:p>
            <a:pPr marL="0" indent="0">
              <a:buNone/>
            </a:pPr>
            <a:r>
              <a:rPr lang="en-US" dirty="0" smtClean="0"/>
              <a:t>	604 </a:t>
            </a:r>
            <a:r>
              <a:rPr lang="en-US" dirty="0"/>
              <a:t>W 10th Street, Wilmington, DE  </a:t>
            </a:r>
            <a:r>
              <a:rPr lang="en-US" dirty="0" smtClean="0"/>
              <a:t>19801</a:t>
            </a:r>
          </a:p>
          <a:p>
            <a:pPr marL="0" indent="0">
              <a:buNone/>
            </a:pPr>
            <a:r>
              <a:rPr lang="en-US" dirty="0"/>
              <a:t>	</a:t>
            </a:r>
            <a:r>
              <a:rPr lang="en-US" dirty="0" smtClean="0"/>
              <a:t>302-571-8885</a:t>
            </a:r>
          </a:p>
          <a:p>
            <a:r>
              <a:rPr lang="en-US" dirty="0"/>
              <a:t>Gateway Foundation </a:t>
            </a:r>
            <a:r>
              <a:rPr lang="en-US" dirty="0" smtClean="0"/>
              <a:t>Residential </a:t>
            </a:r>
            <a:r>
              <a:rPr lang="en-US" dirty="0"/>
              <a:t>Behavioral Health Treatment Program </a:t>
            </a:r>
            <a:endParaRPr lang="en-US" dirty="0" smtClean="0"/>
          </a:p>
          <a:p>
            <a:pPr marL="0" indent="0">
              <a:buNone/>
            </a:pPr>
            <a:r>
              <a:rPr lang="en-US" dirty="0"/>
              <a:t>	</a:t>
            </a:r>
            <a:r>
              <a:rPr lang="en-US" dirty="0" smtClean="0"/>
              <a:t>100 </a:t>
            </a:r>
            <a:r>
              <a:rPr lang="en-US" dirty="0"/>
              <a:t>Sunnyside Road, Smyrna, DE </a:t>
            </a:r>
            <a:r>
              <a:rPr lang="en-US" dirty="0" smtClean="0"/>
              <a:t>19977</a:t>
            </a:r>
          </a:p>
          <a:p>
            <a:pPr marL="0" indent="0">
              <a:buNone/>
            </a:pPr>
            <a:r>
              <a:rPr lang="en-US" dirty="0"/>
              <a:t>	</a:t>
            </a:r>
            <a:r>
              <a:rPr lang="en-US" dirty="0" smtClean="0"/>
              <a:t>302-653-3923</a:t>
            </a:r>
            <a:r>
              <a:rPr lang="en-US" dirty="0"/>
              <a:t>, </a:t>
            </a:r>
            <a:r>
              <a:rPr lang="en-US" dirty="0" smtClean="0"/>
              <a:t>24-Hour </a:t>
            </a:r>
            <a:r>
              <a:rPr lang="en-US" dirty="0"/>
              <a:t>Helpline 877-505-HOPE (4673</a:t>
            </a:r>
            <a:r>
              <a:rPr lang="en-US" dirty="0" smtClean="0"/>
              <a:t>)</a:t>
            </a:r>
          </a:p>
          <a:p>
            <a:r>
              <a:rPr lang="en-US" dirty="0"/>
              <a:t>Rockford Center </a:t>
            </a:r>
            <a:r>
              <a:rPr lang="en-US" dirty="0" smtClean="0"/>
              <a:t>Hospital</a:t>
            </a:r>
          </a:p>
          <a:p>
            <a:pPr marL="0" indent="0">
              <a:buNone/>
            </a:pPr>
            <a:r>
              <a:rPr lang="en-US" dirty="0" smtClean="0"/>
              <a:t>	100 </a:t>
            </a:r>
            <a:r>
              <a:rPr lang="en-US" dirty="0"/>
              <a:t>Rockford Drive, Newark, DE 19713 302-892-4262</a:t>
            </a:r>
            <a:endParaRPr lang="en-US" dirty="0" smtClean="0"/>
          </a:p>
        </p:txBody>
      </p:sp>
    </p:spTree>
    <p:custDataLst>
      <p:tags r:id="rId1"/>
    </p:custDataLst>
    <p:extLst>
      <p:ext uri="{BB962C8B-B14F-4D97-AF65-F5344CB8AC3E}">
        <p14:creationId xmlns:p14="http://schemas.microsoft.com/office/powerpoint/2010/main" val="2302525862"/>
      </p:ext>
    </p:extLst>
  </p:cSld>
  <p:clrMapOvr>
    <a:masterClrMapping/>
  </p:clrMapOvr>
  <p:transition spd="slow">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DSAMH Resources for Opioid Addiction</a:t>
            </a:r>
          </a:p>
        </p:txBody>
      </p:sp>
      <p:sp>
        <p:nvSpPr>
          <p:cNvPr id="3" name="Content Placeholder 2"/>
          <p:cNvSpPr>
            <a:spLocks noGrp="1"/>
          </p:cNvSpPr>
          <p:nvPr>
            <p:ph idx="1"/>
          </p:nvPr>
        </p:nvSpPr>
        <p:spPr/>
        <p:txBody>
          <a:bodyPr>
            <a:normAutofit fontScale="85000" lnSpcReduction="20000"/>
          </a:bodyPr>
          <a:lstStyle/>
          <a:p>
            <a:pPr marL="0" indent="0">
              <a:buNone/>
            </a:pPr>
            <a:r>
              <a:rPr lang="en-US" b="1" i="1" dirty="0"/>
              <a:t>For Residential Treatment: </a:t>
            </a:r>
            <a:r>
              <a:rPr lang="en-US" b="1" i="1" dirty="0" smtClean="0"/>
              <a:t>Kent County</a:t>
            </a:r>
            <a:endParaRPr lang="en-US" b="1" i="1" dirty="0"/>
          </a:p>
          <a:p>
            <a:r>
              <a:rPr lang="en-US" dirty="0"/>
              <a:t>Dover Behavioral Health Treatment Center </a:t>
            </a:r>
            <a:endParaRPr lang="en-US" dirty="0" smtClean="0"/>
          </a:p>
          <a:p>
            <a:pPr marL="0" indent="0">
              <a:buNone/>
            </a:pPr>
            <a:r>
              <a:rPr lang="en-US" dirty="0"/>
              <a:t>	</a:t>
            </a:r>
            <a:r>
              <a:rPr lang="en-US" dirty="0" smtClean="0"/>
              <a:t>725 </a:t>
            </a:r>
            <a:r>
              <a:rPr lang="en-US" dirty="0"/>
              <a:t>Horsepond</a:t>
            </a:r>
            <a:r>
              <a:rPr lang="en-US" dirty="0"/>
              <a:t> Road, Dover DE </a:t>
            </a:r>
            <a:r>
              <a:rPr lang="en-US" dirty="0" smtClean="0"/>
              <a:t>19901 </a:t>
            </a:r>
          </a:p>
          <a:p>
            <a:pPr marL="0" indent="0">
              <a:buNone/>
            </a:pPr>
            <a:r>
              <a:rPr lang="en-US" dirty="0"/>
              <a:t>	</a:t>
            </a:r>
            <a:r>
              <a:rPr lang="en-US" dirty="0" smtClean="0"/>
              <a:t>302-741-0140 or 302-672-7015</a:t>
            </a:r>
          </a:p>
          <a:p>
            <a:r>
              <a:rPr lang="en-US" dirty="0"/>
              <a:t>Psychotherapeutic Services </a:t>
            </a:r>
            <a:r>
              <a:rPr lang="en-US" dirty="0"/>
              <a:t>Inc</a:t>
            </a:r>
            <a:r>
              <a:rPr lang="en-US" dirty="0"/>
              <a:t>- </a:t>
            </a:r>
            <a:r>
              <a:rPr lang="en-US" dirty="0" smtClean="0"/>
              <a:t>Women’s Facilities</a:t>
            </a:r>
          </a:p>
          <a:p>
            <a:pPr marL="0" indent="0">
              <a:buNone/>
            </a:pPr>
            <a:r>
              <a:rPr lang="en-US" dirty="0"/>
              <a:t>	</a:t>
            </a:r>
            <a:r>
              <a:rPr lang="en-US" dirty="0" smtClean="0"/>
              <a:t> </a:t>
            </a:r>
            <a:r>
              <a:rPr lang="en-US" dirty="0"/>
              <a:t>1420 B McKee Road Dover, DE 19901 </a:t>
            </a:r>
            <a:endParaRPr lang="en-US" dirty="0" smtClean="0"/>
          </a:p>
          <a:p>
            <a:pPr marL="0" indent="0">
              <a:buNone/>
            </a:pPr>
            <a:r>
              <a:rPr lang="en-US" dirty="0"/>
              <a:t>	</a:t>
            </a:r>
            <a:r>
              <a:rPr lang="en-US" dirty="0" smtClean="0"/>
              <a:t>302-242-2331</a:t>
            </a:r>
          </a:p>
          <a:p>
            <a:r>
              <a:rPr lang="en-US" dirty="0"/>
              <a:t>Psychotherapeutic Services </a:t>
            </a:r>
            <a:r>
              <a:rPr lang="en-US" dirty="0"/>
              <a:t>Inc</a:t>
            </a:r>
            <a:r>
              <a:rPr lang="en-US" dirty="0"/>
              <a:t>- </a:t>
            </a:r>
            <a:r>
              <a:rPr lang="en-US" dirty="0" smtClean="0"/>
              <a:t>Men’s Facility</a:t>
            </a:r>
          </a:p>
          <a:p>
            <a:pPr marL="0" indent="0">
              <a:buNone/>
            </a:pPr>
            <a:r>
              <a:rPr lang="en-US" dirty="0"/>
              <a:t>	</a:t>
            </a:r>
            <a:r>
              <a:rPr lang="en-US" dirty="0" smtClean="0"/>
              <a:t>514 </a:t>
            </a:r>
            <a:r>
              <a:rPr lang="en-US" dirty="0"/>
              <a:t>West Lebanon Road, Dover DE 19901 </a:t>
            </a:r>
            <a:endParaRPr lang="en-US" dirty="0" smtClean="0"/>
          </a:p>
          <a:p>
            <a:pPr marL="0" indent="0">
              <a:buNone/>
            </a:pPr>
            <a:r>
              <a:rPr lang="en-US" dirty="0"/>
              <a:t>	</a:t>
            </a:r>
            <a:r>
              <a:rPr lang="en-US" dirty="0" smtClean="0"/>
              <a:t>302-242-2331</a:t>
            </a:r>
            <a:endParaRPr lang="en-US" dirty="0"/>
          </a:p>
        </p:txBody>
      </p:sp>
    </p:spTree>
    <p:extLst>
      <p:ext uri="{BB962C8B-B14F-4D97-AF65-F5344CB8AC3E}">
        <p14:creationId xmlns:p14="http://schemas.microsoft.com/office/powerpoint/2010/main" val="622778939"/>
      </p:ext>
    </p:extLst>
  </p:cSld>
  <p:clrMapOvr>
    <a:masterClrMapping/>
  </p:clrMapOvr>
  <p:transition spd="slow">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DSAMH Resources for Opioid Addiction</a:t>
            </a:r>
          </a:p>
        </p:txBody>
      </p:sp>
      <p:sp>
        <p:nvSpPr>
          <p:cNvPr id="3" name="Content Placeholder 2"/>
          <p:cNvSpPr>
            <a:spLocks noGrp="1"/>
          </p:cNvSpPr>
          <p:nvPr>
            <p:ph idx="1"/>
          </p:nvPr>
        </p:nvSpPr>
        <p:spPr/>
        <p:txBody>
          <a:bodyPr>
            <a:normAutofit/>
          </a:bodyPr>
          <a:lstStyle/>
          <a:p>
            <a:pPr marL="0" indent="0">
              <a:buNone/>
            </a:pPr>
            <a:r>
              <a:rPr lang="en-US" b="1" i="1" dirty="0"/>
              <a:t>For </a:t>
            </a:r>
            <a:r>
              <a:rPr lang="en-US" b="1" i="1" dirty="0" smtClean="0"/>
              <a:t>Residential </a:t>
            </a:r>
            <a:r>
              <a:rPr lang="en-US" b="1" i="1" dirty="0"/>
              <a:t>Treatment: </a:t>
            </a:r>
            <a:r>
              <a:rPr lang="en-US" b="1" i="1" dirty="0" smtClean="0"/>
              <a:t>Sussex County</a:t>
            </a:r>
            <a:endParaRPr lang="en-US" b="1" i="1" dirty="0"/>
          </a:p>
          <a:p>
            <a:r>
              <a:rPr lang="en-US" dirty="0"/>
              <a:t>Gaudenzia</a:t>
            </a:r>
            <a:r>
              <a:rPr lang="en-US" dirty="0"/>
              <a:t> New </a:t>
            </a:r>
            <a:r>
              <a:rPr lang="en-US" dirty="0" smtClean="0"/>
              <a:t>Journey (Co-occurring)</a:t>
            </a:r>
          </a:p>
          <a:p>
            <a:pPr marL="0" indent="0">
              <a:buNone/>
            </a:pPr>
            <a:r>
              <a:rPr lang="en-US" dirty="0" smtClean="0"/>
              <a:t>	18514 </a:t>
            </a:r>
            <a:r>
              <a:rPr lang="en-US" dirty="0"/>
              <a:t>Pentecostal Street, Ellendale, DE </a:t>
            </a:r>
            <a:r>
              <a:rPr lang="en-US" dirty="0" smtClean="0"/>
              <a:t>	19404 </a:t>
            </a:r>
            <a:r>
              <a:rPr lang="en-US" dirty="0"/>
              <a:t>302-737-4100</a:t>
            </a:r>
          </a:p>
        </p:txBody>
      </p:sp>
    </p:spTree>
    <p:extLst>
      <p:ext uri="{BB962C8B-B14F-4D97-AF65-F5344CB8AC3E}">
        <p14:creationId xmlns:p14="http://schemas.microsoft.com/office/powerpoint/2010/main" val="2896814208"/>
      </p:ext>
    </p:extLst>
  </p:cSld>
  <p:clrMapOvr>
    <a:masterClrMapping/>
  </p:clrMapOvr>
  <p:transition spd="slow">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 . .</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sz="4000" dirty="0" smtClean="0"/>
              <a:t>DSAMH is currently; planning the roll-out of Centers Of Excellence (</a:t>
            </a:r>
            <a:r>
              <a:rPr lang="en-US" sz="4000" dirty="0" smtClean="0"/>
              <a:t>CoE’s</a:t>
            </a:r>
            <a:r>
              <a:rPr lang="en-US" sz="4000" dirty="0" smtClean="0"/>
              <a:t>):</a:t>
            </a:r>
          </a:p>
          <a:p>
            <a:pPr marL="0" indent="0">
              <a:buNone/>
            </a:pPr>
            <a:endParaRPr lang="en-US" sz="2000" dirty="0" smtClean="0"/>
          </a:p>
          <a:p>
            <a:pPr marL="0" indent="0">
              <a:buNone/>
            </a:pPr>
            <a:r>
              <a:rPr lang="en-US" dirty="0" smtClean="0"/>
              <a:t>Purpose of </a:t>
            </a:r>
            <a:r>
              <a:rPr lang="en-US" dirty="0" smtClean="0"/>
              <a:t>CoE’s</a:t>
            </a:r>
            <a:r>
              <a:rPr lang="en-US" dirty="0" smtClean="0"/>
              <a:t>:</a:t>
            </a:r>
          </a:p>
          <a:p>
            <a:r>
              <a:rPr lang="en-US" dirty="0"/>
              <a:t>Contractors will help individuals with Opioid Use Disorder navigate and stay engaged in the health system</a:t>
            </a:r>
            <a:r>
              <a:rPr lang="en-US" dirty="0" smtClean="0"/>
              <a:t>.</a:t>
            </a:r>
          </a:p>
          <a:p>
            <a:r>
              <a:rPr lang="en-US" dirty="0" smtClean="0"/>
              <a:t>The goal is for contractors </a:t>
            </a:r>
            <a:r>
              <a:rPr lang="en-US" dirty="0"/>
              <a:t>statewide </a:t>
            </a:r>
            <a:r>
              <a:rPr lang="en-US" dirty="0" smtClean="0"/>
              <a:t>to </a:t>
            </a:r>
            <a:r>
              <a:rPr lang="en-US" dirty="0"/>
              <a:t>serve </a:t>
            </a:r>
            <a:r>
              <a:rPr lang="en-US" dirty="0" smtClean="0"/>
              <a:t>900 </a:t>
            </a:r>
            <a:r>
              <a:rPr lang="en-US" dirty="0"/>
              <a:t>patients </a:t>
            </a:r>
            <a:r>
              <a:rPr lang="en-US" dirty="0" smtClean="0"/>
              <a:t>in </a:t>
            </a:r>
            <a:r>
              <a:rPr lang="en-US" dirty="0"/>
              <a:t>the first 12 months of operation</a:t>
            </a:r>
            <a:r>
              <a:rPr lang="en-US" dirty="0" smtClean="0"/>
              <a:t>.</a:t>
            </a:r>
          </a:p>
          <a:p>
            <a:r>
              <a:rPr lang="en-US" dirty="0" smtClean="0"/>
              <a:t>Contractors </a:t>
            </a:r>
            <a:r>
              <a:rPr lang="en-US" dirty="0"/>
              <a:t>will support implementation of an SUD treatment navigation system </a:t>
            </a:r>
            <a:endParaRPr lang="en-US" dirty="0" smtClean="0"/>
          </a:p>
          <a:p>
            <a:r>
              <a:rPr lang="en-US" dirty="0" smtClean="0"/>
              <a:t>Contractors </a:t>
            </a:r>
            <a:r>
              <a:rPr lang="en-US" dirty="0"/>
              <a:t>will participate in learning network </a:t>
            </a:r>
            <a:r>
              <a:rPr lang="en-US" dirty="0" smtClean="0"/>
              <a:t>activities</a:t>
            </a:r>
            <a:endParaRPr lang="en-US" dirty="0"/>
          </a:p>
        </p:txBody>
      </p:sp>
    </p:spTree>
    <p:extLst>
      <p:ext uri="{BB962C8B-B14F-4D97-AF65-F5344CB8AC3E}">
        <p14:creationId xmlns:p14="http://schemas.microsoft.com/office/powerpoint/2010/main" val="389998891"/>
      </p:ext>
    </p:extLst>
  </p:cSld>
  <p:clrMapOvr>
    <a:masterClrMapping/>
  </p:clrMapOvr>
  <p:transition spd="slow">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 . . .</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Examples of </a:t>
            </a:r>
            <a:r>
              <a:rPr lang="en-US" dirty="0" smtClean="0"/>
              <a:t>CoE</a:t>
            </a:r>
            <a:r>
              <a:rPr lang="en-US" dirty="0" smtClean="0"/>
              <a:t> Services Include:</a:t>
            </a:r>
          </a:p>
          <a:p>
            <a:r>
              <a:rPr lang="en-US" dirty="0" smtClean="0"/>
              <a:t>CoE</a:t>
            </a:r>
            <a:r>
              <a:rPr lang="en-US" dirty="0" smtClean="0"/>
              <a:t> </a:t>
            </a:r>
            <a:r>
              <a:rPr lang="en-US" dirty="0"/>
              <a:t>Contractors are required to provide multiple forms of </a:t>
            </a:r>
            <a:r>
              <a:rPr lang="en-US" dirty="0" smtClean="0"/>
              <a:t>Medication Assisted Treatment (MAT) for Opioid Use Disorders </a:t>
            </a:r>
            <a:r>
              <a:rPr lang="en-US" dirty="0"/>
              <a:t>and be able to coordinate client services so all forms of MAT services are </a:t>
            </a:r>
            <a:r>
              <a:rPr lang="en-US" dirty="0" smtClean="0"/>
              <a:t>accessible</a:t>
            </a:r>
          </a:p>
          <a:p>
            <a:r>
              <a:rPr lang="en-US" dirty="0" smtClean="0"/>
              <a:t>Teams </a:t>
            </a:r>
            <a:r>
              <a:rPr lang="en-US" dirty="0"/>
              <a:t>must coordinate with other </a:t>
            </a:r>
            <a:r>
              <a:rPr lang="en-US" dirty="0" smtClean="0"/>
              <a:t>CoEs</a:t>
            </a:r>
            <a:r>
              <a:rPr lang="en-US" dirty="0" smtClean="0"/>
              <a:t> </a:t>
            </a:r>
            <a:r>
              <a:rPr lang="en-US" dirty="0"/>
              <a:t>and Peer Recovery Support Specialist contractor to demonstrate how they intend to work with hospitals to engage individuals </a:t>
            </a:r>
            <a:endParaRPr lang="en-US" dirty="0" smtClean="0"/>
          </a:p>
          <a:p>
            <a:r>
              <a:rPr lang="en-US" dirty="0" smtClean="0"/>
              <a:t>Contractors </a:t>
            </a:r>
            <a:r>
              <a:rPr lang="en-US" dirty="0"/>
              <a:t>must deploy OUD-COE care engagement and management team no later than six (6) months after contract execution. </a:t>
            </a:r>
            <a:endParaRPr lang="en-US" dirty="0" smtClean="0"/>
          </a:p>
          <a:p>
            <a:r>
              <a:rPr lang="en-US" dirty="0" smtClean="0"/>
              <a:t>Motivational </a:t>
            </a:r>
            <a:r>
              <a:rPr lang="en-US" dirty="0"/>
              <a:t>strategies to encourage individuals with OUD to stay engaged in his/her treatment plan; and </a:t>
            </a:r>
            <a:r>
              <a:rPr lang="en-US" dirty="0" smtClean="0"/>
              <a:t>drug </a:t>
            </a:r>
            <a:r>
              <a:rPr lang="en-US" dirty="0"/>
              <a:t>screens as required </a:t>
            </a:r>
            <a:r>
              <a:rPr lang="en-US" dirty="0" smtClean="0"/>
              <a:t></a:t>
            </a:r>
            <a:endParaRPr lang="en-US" dirty="0"/>
          </a:p>
        </p:txBody>
      </p:sp>
    </p:spTree>
    <p:extLst>
      <p:ext uri="{BB962C8B-B14F-4D97-AF65-F5344CB8AC3E}">
        <p14:creationId xmlns:p14="http://schemas.microsoft.com/office/powerpoint/2010/main" val="3937813212"/>
      </p:ext>
    </p:extLst>
  </p:cSld>
  <p:clrMapOvr>
    <a:masterClrMapping/>
  </p:clrMapOvr>
  <p:transition spd="slow">
    <p:wipe dir="d"/>
  </p:transition>
</p:sld>
</file>

<file path=ppt/tags/tag1.xml><?xml version="1.0" encoding="utf-8"?>
<p:tagLst xmlns:a="http://schemas.openxmlformats.org/drawingml/2006/main" xmlns:r="http://schemas.openxmlformats.org/officeDocument/2006/relationships" xmlns:p="http://schemas.openxmlformats.org/presentationml/2006/main">
  <p:tag name="DVSECTIONID" val="yI2DOt6RzRcU51QxdhNewL"/>
</p:tagLst>
</file>

<file path=ppt/tags/tag10.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11.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12.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13.xml><?xml version="1.0" encoding="utf-8"?>
<p:tagLst xmlns:a="http://schemas.openxmlformats.org/drawingml/2006/main" xmlns:r="http://schemas.openxmlformats.org/officeDocument/2006/relationships" xmlns:p="http://schemas.openxmlformats.org/presentationml/2006/main">
  <p:tag name="DVSECTIONID" val="OOKFAmQ6LnTdkKqqzhwoax"/>
</p:tagLst>
</file>

<file path=ppt/tags/tag14.xml><?xml version="1.0" encoding="utf-8"?>
<p:tagLst xmlns:a="http://schemas.openxmlformats.org/drawingml/2006/main" xmlns:r="http://schemas.openxmlformats.org/officeDocument/2006/relationships" xmlns:p="http://schemas.openxmlformats.org/presentationml/2006/main">
  <p:tag name="DVSHAPEID" val="XuPQogmzKvTp1YV9ymQ2ZW"/>
</p:tagLst>
</file>

<file path=ppt/tags/tag15.xml><?xml version="1.0" encoding="utf-8"?>
<p:tagLst xmlns:a="http://schemas.openxmlformats.org/drawingml/2006/main" xmlns:r="http://schemas.openxmlformats.org/officeDocument/2006/relationships" xmlns:p="http://schemas.openxmlformats.org/presentationml/2006/main">
  <p:tag name="DVSHAPEID" val="S8Cm1higbyIl35Abad2Rjv"/>
</p:tagLst>
</file>

<file path=ppt/tags/tag16.xml><?xml version="1.0" encoding="utf-8"?>
<p:tagLst xmlns:a="http://schemas.openxmlformats.org/drawingml/2006/main" xmlns:r="http://schemas.openxmlformats.org/officeDocument/2006/relationships" xmlns:p="http://schemas.openxmlformats.org/presentationml/2006/main">
  <p:tag name="DVSECTIONID" val="ezdaKHeWyBnZyZ2cDqRSoa"/>
</p:tagLst>
</file>

<file path=ppt/tags/tag17.xml><?xml version="1.0" encoding="utf-8"?>
<p:tagLst xmlns:a="http://schemas.openxmlformats.org/drawingml/2006/main" xmlns:r="http://schemas.openxmlformats.org/officeDocument/2006/relationships" xmlns:p="http://schemas.openxmlformats.org/presentationml/2006/main">
  <p:tag name="DVSHAPEID" val="LRMR96J2MVd0CGe2e5htjk"/>
</p:tagLst>
</file>

<file path=ppt/tags/tag2.xml><?xml version="1.0" encoding="utf-8"?>
<p:tagLst xmlns:a="http://schemas.openxmlformats.org/drawingml/2006/main" xmlns:r="http://schemas.openxmlformats.org/officeDocument/2006/relationships" xmlns:p="http://schemas.openxmlformats.org/presentationml/2006/main">
  <p:tag name="DVSHAPEID" val="HAGzTPKJNXuuOK4v20iPS7"/>
</p:tagLst>
</file>

<file path=ppt/tags/tag3.xml><?xml version="1.0" encoding="utf-8"?>
<p:tagLst xmlns:a="http://schemas.openxmlformats.org/drawingml/2006/main" xmlns:r="http://schemas.openxmlformats.org/officeDocument/2006/relationships" xmlns:p="http://schemas.openxmlformats.org/presentationml/2006/main">
  <p:tag name="DVSHAPEID" val="0uhWvCQomImT50qU5y4Znw"/>
</p:tagLst>
</file>

<file path=ppt/tags/tag4.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5.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6.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ags/tag7.xml><?xml version="1.0" encoding="utf-8"?>
<p:tagLst xmlns:a="http://schemas.openxmlformats.org/drawingml/2006/main" xmlns:r="http://schemas.openxmlformats.org/officeDocument/2006/relationships" xmlns:p="http://schemas.openxmlformats.org/presentationml/2006/main">
  <p:tag name="DVSECTIONID" val="QUq8QELArFIgadhH063fpq"/>
</p:tagLst>
</file>

<file path=ppt/tags/tag8.xml><?xml version="1.0" encoding="utf-8"?>
<p:tagLst xmlns:a="http://schemas.openxmlformats.org/drawingml/2006/main" xmlns:r="http://schemas.openxmlformats.org/officeDocument/2006/relationships" xmlns:p="http://schemas.openxmlformats.org/presentationml/2006/main">
  <p:tag name="DVSHAPEID" val="InkrlxYPS4jAzciXk8ToAM"/>
</p:tagLst>
</file>

<file path=ppt/tags/tag9.xml><?xml version="1.0" encoding="utf-8"?>
<p:tagLst xmlns:a="http://schemas.openxmlformats.org/drawingml/2006/main" xmlns:r="http://schemas.openxmlformats.org/officeDocument/2006/relationships" xmlns:p="http://schemas.openxmlformats.org/presentationml/2006/main">
  <p:tag name="DVSHAPEID" val="retnMj4SFfqbVIhVK0Rf83"/>
</p:tagLst>
</file>

<file path=ppt/theme/theme1.xml><?xml version="1.0" encoding="utf-8"?>
<a:theme xmlns:a="http://schemas.openxmlformats.org/drawingml/2006/main" name="Training_v2_optimiz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 New Employees.potx</Template>
  <TotalTime>0</TotalTime>
  <Words>431</Words>
  <Application>Microsoft Office PowerPoint</Application>
  <PresentationFormat>On-screen Show (4:3)</PresentationFormat>
  <Paragraphs>94</Paragraphs>
  <Slides>11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Georgia</vt:lpstr>
      <vt:lpstr>Gill Sans MT</vt:lpstr>
      <vt:lpstr>Training_v2_optimized</vt:lpstr>
      <vt:lpstr>The Division of Substance Abuse and Mental Health-  An Overview of Resources for Opioid Use Disorders  </vt:lpstr>
      <vt:lpstr>DSAMH</vt:lpstr>
      <vt:lpstr>Substance Use Services</vt:lpstr>
      <vt:lpstr>DSAMH Resources for Opioid Use Disorders</vt:lpstr>
      <vt:lpstr> DSAMH Resources for Opioid Addiction </vt:lpstr>
      <vt:lpstr>DSAMH Resources for Opioid Addiction</vt:lpstr>
      <vt:lpstr>DSAMH Resources for Opioid Addiction</vt:lpstr>
      <vt:lpstr>Next Steps. . .</vt:lpstr>
      <vt:lpstr>Next Steps . . .</vt:lpstr>
      <vt:lpstr>Resources</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2010-02-01T21:33:28Z</dcterms:created>
  <dcterms:modified xsi:type="dcterms:W3CDTF">2018-03-27T20:36:42Z</dcterms:modified>
</cp:coreProperties>
</file>