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0"/>
  </p:notesMasterIdLst>
  <p:sldIdLst>
    <p:sldId id="259" r:id="rId2"/>
    <p:sldId id="257" r:id="rId3"/>
    <p:sldId id="260" r:id="rId4"/>
    <p:sldId id="261" r:id="rId5"/>
    <p:sldId id="262" r:id="rId6"/>
    <p:sldId id="263" r:id="rId7"/>
    <p:sldId id="275" r:id="rId8"/>
    <p:sldId id="264" r:id="rId9"/>
    <p:sldId id="265" r:id="rId10"/>
    <p:sldId id="271" r:id="rId11"/>
    <p:sldId id="266" r:id="rId12"/>
    <p:sldId id="267" r:id="rId13"/>
    <p:sldId id="272" r:id="rId14"/>
    <p:sldId id="268" r:id="rId15"/>
    <p:sldId id="270" r:id="rId16"/>
    <p:sldId id="269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15CD"/>
    <a:srgbClr val="210F8F"/>
    <a:srgbClr val="3619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5E540-7081-4BF4-BCF4-25674FBB57DE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B028E-C088-4263-990B-96EF55F81D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7563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550998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6000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73350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947599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5876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2552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1707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8076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518093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68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08410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09835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387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34715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20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3241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82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01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004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070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C8CBF-FEA5-4112-8FC7-543DEB222479}" type="datetimeFigureOut">
              <a:rPr lang="en-US" smtClean="0"/>
              <a:pPr/>
              <a:t>3/8/2018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78748-6D5A-47B5-8442-F87EECB6F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685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gtierney@wilmingtonde.gov" TargetMode="External"/><Relationship Id="rId3" Type="http://schemas.openxmlformats.org/officeDocument/2006/relationships/image" Target="../media/image7.jpeg"/><Relationship Id="rId7" Type="http://schemas.openxmlformats.org/officeDocument/2006/relationships/hyperlink" Target="mailto:mharris@wilmingtonde.gov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6.png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7DFC47-1116-4A75-B444-E7DA2DDBB3F6}"/>
              </a:ext>
            </a:extLst>
          </p:cNvPr>
          <p:cNvSpPr/>
          <p:nvPr/>
        </p:nvSpPr>
        <p:spPr>
          <a:xfrm>
            <a:off x="10234569" y="536895"/>
            <a:ext cx="679508" cy="564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3DD98C-548A-4534-9622-D708A231DDAD}"/>
              </a:ext>
            </a:extLst>
          </p:cNvPr>
          <p:cNvGrpSpPr/>
          <p:nvPr/>
        </p:nvGrpSpPr>
        <p:grpSpPr>
          <a:xfrm>
            <a:off x="1113165" y="5715298"/>
            <a:ext cx="9119479" cy="1142702"/>
            <a:chOff x="1646532" y="-353226"/>
            <a:chExt cx="9567115" cy="15281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B1232C-0686-4A15-AE8C-7686B8571A13}"/>
                </a:ext>
              </a:extLst>
            </p:cNvPr>
            <p:cNvSpPr txBox="1"/>
            <p:nvPr/>
          </p:nvSpPr>
          <p:spPr>
            <a:xfrm>
              <a:off x="1646532" y="-353226"/>
              <a:ext cx="9419618" cy="152810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</a:rPr>
                <a:t>- - - - - - - - - - - - - - - - - - - - - - - -  </a:t>
              </a:r>
              <a:endParaRPr lang="en-US" sz="2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C0DBC4B-27C3-4843-BAC9-E4572CD44B42}"/>
                </a:ext>
              </a:extLst>
            </p:cNvPr>
            <p:cNvSpPr txBox="1"/>
            <p:nvPr/>
          </p:nvSpPr>
          <p:spPr>
            <a:xfrm>
              <a:off x="7050882" y="172534"/>
              <a:ext cx="4162765" cy="76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B9449F-4090-476C-A4B0-E1A93C458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2875" y="5383347"/>
            <a:ext cx="1163039" cy="663902"/>
          </a:xfrm>
          <a:prstGeom prst="rect">
            <a:avLst/>
          </a:prstGeo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xmlns="" id="{F5C62DF7-BBA5-4680-B1E9-ED30FB207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3914" y="5839604"/>
            <a:ext cx="321985" cy="233837"/>
          </a:xfr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7E5907-9055-4213-A48F-54B9D26475C6}"/>
              </a:ext>
            </a:extLst>
          </p:cNvPr>
          <p:cNvSpPr txBox="1"/>
          <p:nvPr/>
        </p:nvSpPr>
        <p:spPr>
          <a:xfrm>
            <a:off x="10620198" y="0"/>
            <a:ext cx="1322758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D2A7F5B-8347-49AF-966F-BEC862D096FA}"/>
              </a:ext>
            </a:extLst>
          </p:cNvPr>
          <p:cNvCxnSpPr>
            <a:cxnSpLocks/>
            <a:stCxn id="31" idx="0"/>
            <a:endCxn id="31" idx="2"/>
          </p:cNvCxnSpPr>
          <p:nvPr/>
        </p:nvCxnSpPr>
        <p:spPr>
          <a:xfrm>
            <a:off x="11281577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4DCA522-E344-46EF-8A4D-C00FEC8DA16A}"/>
              </a:ext>
            </a:extLst>
          </p:cNvPr>
          <p:cNvCxnSpPr/>
          <p:nvPr/>
        </p:nvCxnSpPr>
        <p:spPr>
          <a:xfrm>
            <a:off x="11139055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80FCF11-D6C8-4D90-8B40-D8AE9E24320A}"/>
              </a:ext>
            </a:extLst>
          </p:cNvPr>
          <p:cNvSpPr/>
          <p:nvPr/>
        </p:nvSpPr>
        <p:spPr>
          <a:xfrm>
            <a:off x="11675989" y="0"/>
            <a:ext cx="19273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9B031C-7140-44DE-836F-03C06ACF1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132" y="4320031"/>
            <a:ext cx="211369" cy="291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A885C40-8D6E-48F6-82CB-9FFFEC116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907" y="1784195"/>
            <a:ext cx="209820" cy="28891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BAA843BF-C77E-4395-9413-BA1E249B131A}"/>
              </a:ext>
            </a:extLst>
          </p:cNvPr>
          <p:cNvSpPr txBox="1"/>
          <p:nvPr/>
        </p:nvSpPr>
        <p:spPr>
          <a:xfrm>
            <a:off x="1159289" y="1288746"/>
            <a:ext cx="8697951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City of Wilmington Bike Plan Update</a:t>
            </a:r>
          </a:p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Community Input and Planning Session</a:t>
            </a:r>
          </a:p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March 8, 2018</a:t>
            </a:r>
            <a:r>
              <a:rPr lang="en-US" sz="4000" b="1" baseline="300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ctr"/>
            <a:endParaRPr lang="en-US" sz="4000" baseline="300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4000" baseline="30000" dirty="0">
                <a:solidFill>
                  <a:schemeClr val="accent2">
                    <a:lumMod val="75000"/>
                  </a:schemeClr>
                </a:solidFill>
              </a:rPr>
              <a:t>Department of Planning </a:t>
            </a:r>
          </a:p>
          <a:p>
            <a:pPr algn="ctr"/>
            <a:r>
              <a:rPr lang="en-US" sz="2400" baseline="30000" dirty="0">
                <a:solidFill>
                  <a:schemeClr val="accent2">
                    <a:lumMod val="75000"/>
                  </a:schemeClr>
                </a:solidFill>
              </a:rPr>
              <a:t>Matthew Harris, Planner II</a:t>
            </a:r>
          </a:p>
          <a:p>
            <a:pPr algn="ctr"/>
            <a:r>
              <a:rPr lang="en-US" sz="2400" baseline="30000" dirty="0">
                <a:solidFill>
                  <a:schemeClr val="accent2">
                    <a:lumMod val="75000"/>
                  </a:schemeClr>
                </a:solidFill>
              </a:rPr>
              <a:t>Gemma Tierney, Planner I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39EA84D-DFBB-4D3F-9DD6-3930452C49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6640" y="5383347"/>
            <a:ext cx="1163039" cy="6639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BD1E31F-BDD8-4ED1-98A4-C3F00BFCC5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3313466" y="6431540"/>
            <a:ext cx="341855" cy="2482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F89DB42-0C67-4C17-B8D1-A4BFA1E499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7298159" y="6441447"/>
            <a:ext cx="341855" cy="248267"/>
          </a:xfrm>
          <a:prstGeom prst="rect">
            <a:avLst/>
          </a:prstGeom>
        </p:spPr>
      </p:pic>
      <p:pic>
        <p:nvPicPr>
          <p:cNvPr id="24" name="Content Placeholder 27">
            <a:extLst>
              <a:ext uri="{FF2B5EF4-FFF2-40B4-BE49-F238E27FC236}">
                <a16:creationId xmlns:a16="http://schemas.microsoft.com/office/drawing/2014/main" xmlns="" id="{AD92B22D-C0A5-4D70-AD15-33AA24F7A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0621" y="5839604"/>
            <a:ext cx="321985" cy="233837"/>
          </a:xfrm>
          <a:prstGeom prst="rect">
            <a:avLst/>
          </a:prstGeom>
        </p:spPr>
      </p:pic>
      <p:pic>
        <p:nvPicPr>
          <p:cNvPr id="25" name="Content Placeholder 27">
            <a:extLst>
              <a:ext uri="{FF2B5EF4-FFF2-40B4-BE49-F238E27FC236}">
                <a16:creationId xmlns:a16="http://schemas.microsoft.com/office/drawing/2014/main" xmlns="" id="{AF70FF17-EFF5-43C2-B662-2734C4A4A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4871" y="5835630"/>
            <a:ext cx="321985" cy="23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20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18064" y="90244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“Bicycle Boulevards”</a:t>
            </a:r>
            <a:endParaRPr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0" y="768096"/>
            <a:ext cx="6217919" cy="57560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Cars can still use the street, but it is designed </a:t>
            </a:r>
            <a:r>
              <a:rPr lang="en-US" sz="2400" dirty="0" smtClean="0"/>
              <a:t>to slow down car traffic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Elements </a:t>
            </a:r>
            <a:r>
              <a:rPr lang="en-US" sz="2400" dirty="0" smtClean="0"/>
              <a:t>can include</a:t>
            </a:r>
            <a:r>
              <a:rPr lang="en-US" sz="2400" dirty="0"/>
              <a:t>: </a:t>
            </a:r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Pavement markings and </a:t>
            </a:r>
            <a:r>
              <a:rPr lang="en-US" sz="2000" dirty="0" smtClean="0"/>
              <a:t>signs</a:t>
            </a:r>
            <a:endParaRPr lang="en-US" sz="2000" dirty="0" smtClean="0"/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Alternating </a:t>
            </a:r>
            <a:r>
              <a:rPr lang="en-US" sz="2000" dirty="0"/>
              <a:t>the direction of car travel from block to </a:t>
            </a:r>
            <a:r>
              <a:rPr lang="en-US" sz="2000" dirty="0" smtClean="0"/>
              <a:t>block to reduce non-local traffic cutting through neighborhood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smtClean="0"/>
              <a:t>Traffic calming measures like </a:t>
            </a:r>
            <a:r>
              <a:rPr lang="en-US" sz="2000" dirty="0" smtClean="0"/>
              <a:t>narrower </a:t>
            </a:r>
            <a:r>
              <a:rPr lang="en-US" sz="2000" dirty="0"/>
              <a:t>traffic lanes, roundabouts, bump </a:t>
            </a:r>
            <a:r>
              <a:rPr lang="en-US" sz="2000" dirty="0" smtClean="0"/>
              <a:t>outs</a:t>
            </a:r>
            <a:endParaRPr lang="en-US" sz="2000" dirty="0"/>
          </a:p>
          <a:p>
            <a:pPr marL="795847" lvl="1" indent="0">
              <a:lnSpc>
                <a:spcPct val="100000"/>
              </a:lnSpc>
              <a:buNone/>
            </a:pPr>
            <a:r>
              <a:rPr lang="en-US" sz="20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 low-speed, </a:t>
            </a:r>
            <a:r>
              <a:rPr lang="en-US" sz="2400"/>
              <a:t>low-traffic </a:t>
            </a:r>
            <a:r>
              <a:rPr lang="en-US" sz="2400" smtClean="0"/>
              <a:t>street- safer </a:t>
            </a:r>
            <a:r>
              <a:rPr lang="en-US" sz="2400" dirty="0"/>
              <a:t>for pedestrians, cyclists, </a:t>
            </a:r>
            <a:r>
              <a:rPr lang="en-US" sz="2400" dirty="0" smtClean="0"/>
              <a:t>children</a:t>
            </a:r>
            <a:endParaRPr lang="en-US" sz="2400" dirty="0"/>
          </a:p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CD8B2B4-1D71-4ACA-9872-E4D81CA57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9691" y="-224589"/>
            <a:ext cx="5712938" cy="733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779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1" y="1036616"/>
            <a:ext cx="4702055" cy="547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3200" dirty="0" smtClean="0">
                <a:solidFill>
                  <a:schemeClr val="dk1"/>
                </a:solidFill>
              </a:rPr>
              <a:t>Bike-only lanes but next to cars</a:t>
            </a:r>
          </a:p>
          <a:p>
            <a:pPr lvl="0">
              <a:lnSpc>
                <a:spcPct val="100000"/>
              </a:lnSpc>
            </a:pPr>
            <a:r>
              <a:rPr lang="en-US" sz="3200" dirty="0" smtClean="0">
                <a:solidFill>
                  <a:schemeClr val="dk1"/>
                </a:solidFill>
              </a:rPr>
              <a:t>Minimum </a:t>
            </a:r>
            <a:r>
              <a:rPr lang="en" sz="3200" dirty="0">
                <a:solidFill>
                  <a:schemeClr val="dk1"/>
                </a:solidFill>
              </a:rPr>
              <a:t>5’ </a:t>
            </a:r>
            <a:r>
              <a:rPr lang="en" sz="3200" dirty="0" smtClean="0">
                <a:solidFill>
                  <a:schemeClr val="dk1"/>
                </a:solidFill>
              </a:rPr>
              <a:t>wide</a:t>
            </a:r>
          </a:p>
          <a:p>
            <a:pPr lvl="0">
              <a:lnSpc>
                <a:spcPct val="100000"/>
              </a:lnSpc>
            </a:pPr>
            <a:r>
              <a:rPr lang="en" sz="3200" dirty="0" smtClean="0">
                <a:solidFill>
                  <a:schemeClr val="dk1"/>
                </a:solidFill>
              </a:rPr>
              <a:t>Many different configurations</a:t>
            </a:r>
            <a:endParaRPr lang="en" sz="3200" dirty="0">
              <a:solidFill>
                <a:schemeClr val="dk1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15600" y="1317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Bike Lanes</a:t>
            </a:r>
            <a:endParaRPr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BB13B2-3CC7-4D54-BDDE-E7281258D77E}"/>
              </a:ext>
            </a:extLst>
          </p:cNvPr>
          <p:cNvSpPr txBox="1"/>
          <p:nvPr/>
        </p:nvSpPr>
        <p:spPr>
          <a:xfrm>
            <a:off x="4702056" y="5467928"/>
            <a:ext cx="6948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https://seattletransitblog.com/2011/09/15/more-bike-boulevards-please/seattle-bike-lane/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112BDD-49C8-4D3B-9FDC-69546F938F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2056" y="651101"/>
            <a:ext cx="7232480" cy="48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6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096000" y="895367"/>
            <a:ext cx="3442000" cy="57529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Protected bike lane:</a:t>
            </a:r>
            <a:endParaRPr dirty="0"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15600" y="1317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Beyond the basic bike lane</a:t>
            </a:r>
            <a:endParaRPr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91507" y="838828"/>
            <a:ext cx="3442000" cy="62296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Buffered bike lane:</a:t>
            </a:r>
            <a:endParaRPr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6BE767-BD2C-4492-B5B9-BE9D649956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6379" r="15282"/>
          <a:stretch/>
        </p:blipFill>
        <p:spPr>
          <a:xfrm>
            <a:off x="391507" y="1658982"/>
            <a:ext cx="4938376" cy="4660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4B5E00F-2B3C-40D2-AB87-446CCE497B6A}"/>
              </a:ext>
            </a:extLst>
          </p:cNvPr>
          <p:cNvSpPr txBox="1"/>
          <p:nvPr/>
        </p:nvSpPr>
        <p:spPr>
          <a:xfrm>
            <a:off x="391508" y="6319882"/>
            <a:ext cx="3199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http://www.newarktransitauthority.com/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D3E9EDA-D0D2-48B4-B33A-557AE61CE0B5}"/>
              </a:ext>
            </a:extLst>
          </p:cNvPr>
          <p:cNvSpPr/>
          <p:nvPr/>
        </p:nvSpPr>
        <p:spPr>
          <a:xfrm>
            <a:off x="6006863" y="6137317"/>
            <a:ext cx="5093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https://www.phillymag.com/news/2017/08/31/west-philly-protected-bike-lane/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35E34C-562D-4D83-AF47-34D2F488CA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6127" r="21348"/>
          <a:stretch/>
        </p:blipFill>
        <p:spPr>
          <a:xfrm>
            <a:off x="6096000" y="1534878"/>
            <a:ext cx="5004021" cy="460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965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07731" y="1100667"/>
            <a:ext cx="5424202" cy="541554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 sz="4000" dirty="0">
                <a:solidFill>
                  <a:schemeClr val="dk1"/>
                </a:solidFill>
              </a:rPr>
              <a:t>Separated from the road </a:t>
            </a:r>
            <a:r>
              <a:rPr lang="en-US" sz="4000" dirty="0" smtClean="0">
                <a:solidFill>
                  <a:schemeClr val="dk1"/>
                </a:solidFill>
              </a:rPr>
              <a:t>network</a:t>
            </a:r>
            <a:endParaRPr lang="en-US" sz="4000" dirty="0">
              <a:solidFill>
                <a:schemeClr val="dk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3600" dirty="0">
                <a:solidFill>
                  <a:schemeClr val="dk1"/>
                </a:solidFill>
              </a:rPr>
              <a:t>May run alongside </a:t>
            </a:r>
            <a:r>
              <a:rPr lang="en-US" sz="3600" dirty="0" smtClean="0">
                <a:solidFill>
                  <a:schemeClr val="dk1"/>
                </a:solidFill>
              </a:rPr>
              <a:t>roads</a:t>
            </a:r>
            <a:endParaRPr lang="en-US" sz="3600" dirty="0">
              <a:solidFill>
                <a:schemeClr val="dk1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4000" dirty="0">
                <a:solidFill>
                  <a:schemeClr val="dk1"/>
                </a:solidFill>
              </a:rPr>
              <a:t>Typically found in parks</a:t>
            </a:r>
          </a:p>
          <a:p>
            <a:pPr lvl="0">
              <a:lnSpc>
                <a:spcPct val="100000"/>
              </a:lnSpc>
            </a:pPr>
            <a:r>
              <a:rPr lang="en-US" sz="4000" dirty="0">
                <a:solidFill>
                  <a:schemeClr val="dk1"/>
                </a:solidFill>
              </a:rPr>
              <a:t>Low-stress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15600" y="1317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Separated Pathways</a:t>
            </a:r>
            <a:endParaRPr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BB13B2-3CC7-4D54-BDDE-E7281258D77E}"/>
              </a:ext>
            </a:extLst>
          </p:cNvPr>
          <p:cNvSpPr txBox="1"/>
          <p:nvPr/>
        </p:nvSpPr>
        <p:spPr>
          <a:xfrm>
            <a:off x="6473537" y="5728214"/>
            <a:ext cx="5120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http://gobiking.ca/quebec-rides/cycling-in-montreal/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8635BBF-ECE1-4802-A51E-EDD6949A0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988" y="1188609"/>
            <a:ext cx="6021130" cy="451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878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Bike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</a:t>
            </a:r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ox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es</a:t>
            </a:r>
            <a:endParaRPr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" y="1443908"/>
            <a:ext cx="4691017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600" dirty="0"/>
              <a:t>Or advanced stop line</a:t>
            </a:r>
            <a:r>
              <a:rPr lang="en-US" sz="3600" dirty="0"/>
              <a:t>s</a:t>
            </a:r>
            <a:r>
              <a:rPr lang="en" sz="3600" dirty="0"/>
              <a:t> (ASL)</a:t>
            </a:r>
          </a:p>
          <a:p>
            <a:r>
              <a:rPr lang="en" sz="3600" dirty="0"/>
              <a:t>In front of line where cars stop</a:t>
            </a:r>
            <a:endParaRPr sz="3600" dirty="0"/>
          </a:p>
          <a:p>
            <a:r>
              <a:rPr lang="en" sz="3600" dirty="0" smtClean="0"/>
              <a:t>Used </a:t>
            </a:r>
            <a:r>
              <a:rPr lang="en" sz="3600" dirty="0"/>
              <a:t>at intersections </a:t>
            </a:r>
            <a:r>
              <a:rPr lang="en-US" sz="3600" dirty="0"/>
              <a:t>with traffic signals</a:t>
            </a:r>
            <a:endParaRPr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A9A474-59DC-4FBD-B806-749B5E544F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69691" y="1443908"/>
            <a:ext cx="7089645" cy="42094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E176D0-CE6F-46CC-A59D-38B7A97337FA}"/>
              </a:ext>
            </a:extLst>
          </p:cNvPr>
          <p:cNvSpPr txBox="1"/>
          <p:nvPr/>
        </p:nvSpPr>
        <p:spPr>
          <a:xfrm>
            <a:off x="7055716" y="5679783"/>
            <a:ext cx="2917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NACTO Urban Bikeway Design Guide</a:t>
            </a:r>
          </a:p>
        </p:txBody>
      </p:sp>
    </p:spTree>
    <p:extLst>
      <p:ext uri="{BB962C8B-B14F-4D97-AF65-F5344CB8AC3E}">
        <p14:creationId xmlns:p14="http://schemas.microsoft.com/office/powerpoint/2010/main" xmlns="" val="21390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41388" y="20110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Bike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</a:t>
            </a:r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arking</a:t>
            </a:r>
            <a:endParaRPr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2C8CB8-5CAA-45ED-942B-C61359B08256}"/>
              </a:ext>
            </a:extLst>
          </p:cNvPr>
          <p:cNvSpPr txBox="1"/>
          <p:nvPr/>
        </p:nvSpPr>
        <p:spPr>
          <a:xfrm>
            <a:off x="237554" y="5655144"/>
            <a:ext cx="50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http://bellinghambikeblog.blogspot.com/2011/05/denise-guren-memorial-bike-shellter.html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3B93B9-EFFA-4DF0-BEFD-AB1B220FE64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388" y="1623164"/>
            <a:ext cx="5443148" cy="4082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2A9B647-2C8F-4C93-B2DF-68A2836DCDA0}"/>
              </a:ext>
            </a:extLst>
          </p:cNvPr>
          <p:cNvSpPr txBox="1"/>
          <p:nvPr/>
        </p:nvSpPr>
        <p:spPr>
          <a:xfrm>
            <a:off x="6427406" y="5639134"/>
            <a:ext cx="3499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https://trimet.org/bikes/lockersavailable.htm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AB17B8-8139-41FE-878C-8B035B1859F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7406" y="1615904"/>
            <a:ext cx="5452828" cy="4089621"/>
          </a:xfrm>
          <a:prstGeom prst="rect">
            <a:avLst/>
          </a:prstGeom>
        </p:spPr>
      </p:pic>
      <p:sp>
        <p:nvSpPr>
          <p:cNvPr id="10" name="Shape 66">
            <a:extLst>
              <a:ext uri="{FF2B5EF4-FFF2-40B4-BE49-F238E27FC236}">
                <a16:creationId xmlns:a16="http://schemas.microsoft.com/office/drawing/2014/main" xmlns="" id="{FED1DD55-36D0-402E-B36F-E521695A93A2}"/>
              </a:ext>
            </a:extLst>
          </p:cNvPr>
          <p:cNvSpPr txBox="1">
            <a:spLocks/>
          </p:cNvSpPr>
          <p:nvPr/>
        </p:nvSpPr>
        <p:spPr>
          <a:xfrm>
            <a:off x="6291072" y="1000973"/>
            <a:ext cx="3442000" cy="575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/>
              <a:t>Bike lockers</a:t>
            </a:r>
          </a:p>
        </p:txBody>
      </p:sp>
      <p:sp>
        <p:nvSpPr>
          <p:cNvPr id="11" name="Shape 69">
            <a:extLst>
              <a:ext uri="{FF2B5EF4-FFF2-40B4-BE49-F238E27FC236}">
                <a16:creationId xmlns:a16="http://schemas.microsoft.com/office/drawing/2014/main" xmlns="" id="{6D2AA729-08B4-45B0-953F-5ADCDEC355FB}"/>
              </a:ext>
            </a:extLst>
          </p:cNvPr>
          <p:cNvSpPr txBox="1">
            <a:spLocks/>
          </p:cNvSpPr>
          <p:nvPr/>
        </p:nvSpPr>
        <p:spPr>
          <a:xfrm>
            <a:off x="311766" y="982453"/>
            <a:ext cx="3442000" cy="62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-US" sz="2400" dirty="0"/>
              <a:t>Sheltered bike parking</a:t>
            </a:r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94988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35645" y="184768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Bike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</a:t>
            </a:r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ignage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and Traffic Signals</a:t>
            </a:r>
            <a:endParaRPr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1452083-FB00-4192-8529-C602D200F2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2545" r="20545"/>
          <a:stretch/>
        </p:blipFill>
        <p:spPr>
          <a:xfrm>
            <a:off x="515549" y="1339931"/>
            <a:ext cx="4718579" cy="4923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153157-5A07-434C-B6DA-E8E2D3C420B6}"/>
              </a:ext>
            </a:extLst>
          </p:cNvPr>
          <p:cNvSpPr txBox="1"/>
          <p:nvPr/>
        </p:nvSpPr>
        <p:spPr>
          <a:xfrm>
            <a:off x="4812559" y="6308758"/>
            <a:ext cx="4308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NACTO Urban Bikeway Design Guide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D07EDC-A606-4E59-A723-17435482F2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913" t="9703" r="39956"/>
          <a:stretch/>
        </p:blipFill>
        <p:spPr>
          <a:xfrm>
            <a:off x="7431315" y="1327367"/>
            <a:ext cx="3888312" cy="494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494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7DFC47-1116-4A75-B444-E7DA2DDBB3F6}"/>
              </a:ext>
            </a:extLst>
          </p:cNvPr>
          <p:cNvSpPr/>
          <p:nvPr/>
        </p:nvSpPr>
        <p:spPr>
          <a:xfrm>
            <a:off x="10234569" y="536895"/>
            <a:ext cx="679508" cy="564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3DD98C-548A-4534-9622-D708A231DDAD}"/>
              </a:ext>
            </a:extLst>
          </p:cNvPr>
          <p:cNvGrpSpPr/>
          <p:nvPr/>
        </p:nvGrpSpPr>
        <p:grpSpPr>
          <a:xfrm>
            <a:off x="1102760" y="5904012"/>
            <a:ext cx="9129884" cy="809846"/>
            <a:chOff x="1635616" y="-40906"/>
            <a:chExt cx="9578031" cy="13402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B1232C-0686-4A15-AE8C-7686B8571A13}"/>
                </a:ext>
              </a:extLst>
            </p:cNvPr>
            <p:cNvSpPr txBox="1"/>
            <p:nvPr/>
          </p:nvSpPr>
          <p:spPr>
            <a:xfrm>
              <a:off x="1635616" y="-40906"/>
              <a:ext cx="9419618" cy="13402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</a:rPr>
                <a:t>- - - - - - - - - - - - - - </a:t>
              </a:r>
              <a:endParaRPr lang="en-US" sz="2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C0DBC4B-27C3-4843-BAC9-E4572CD44B42}"/>
                </a:ext>
              </a:extLst>
            </p:cNvPr>
            <p:cNvSpPr txBox="1"/>
            <p:nvPr/>
          </p:nvSpPr>
          <p:spPr>
            <a:xfrm>
              <a:off x="7050882" y="172534"/>
              <a:ext cx="4162765" cy="764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City of Wilmington Bike Plan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B9449F-4090-476C-A4B0-E1A93C458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0555" y="5582606"/>
            <a:ext cx="1126094" cy="642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6F4934-0FF0-471D-BA00-212415D3A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270" y="6032979"/>
            <a:ext cx="307245" cy="2231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7E5907-9055-4213-A48F-54B9D26475C6}"/>
              </a:ext>
            </a:extLst>
          </p:cNvPr>
          <p:cNvSpPr txBox="1"/>
          <p:nvPr/>
        </p:nvSpPr>
        <p:spPr>
          <a:xfrm>
            <a:off x="10620198" y="0"/>
            <a:ext cx="1322758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D2A7F5B-8347-49AF-966F-BEC862D096FA}"/>
              </a:ext>
            </a:extLst>
          </p:cNvPr>
          <p:cNvCxnSpPr>
            <a:cxnSpLocks/>
            <a:stCxn id="31" idx="0"/>
            <a:endCxn id="31" idx="2"/>
          </p:cNvCxnSpPr>
          <p:nvPr/>
        </p:nvCxnSpPr>
        <p:spPr>
          <a:xfrm>
            <a:off x="11281577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4DCA522-E344-46EF-8A4D-C00FEC8DA16A}"/>
              </a:ext>
            </a:extLst>
          </p:cNvPr>
          <p:cNvCxnSpPr/>
          <p:nvPr/>
        </p:nvCxnSpPr>
        <p:spPr>
          <a:xfrm>
            <a:off x="11139055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80FCF11-D6C8-4D90-8B40-D8AE9E24320A}"/>
              </a:ext>
            </a:extLst>
          </p:cNvPr>
          <p:cNvSpPr/>
          <p:nvPr/>
        </p:nvSpPr>
        <p:spPr>
          <a:xfrm>
            <a:off x="11675989" y="0"/>
            <a:ext cx="19273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9B031C-7140-44DE-836F-03C06ACF1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132" y="4320031"/>
            <a:ext cx="211369" cy="291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A885C40-8D6E-48F6-82CB-9FFFEC116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907" y="1784195"/>
            <a:ext cx="209820" cy="288914"/>
          </a:xfrm>
          <a:prstGeom prst="rect">
            <a:avLst/>
          </a:prstGeo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xmlns="" id="{F7EAE469-DF4E-4DA2-9F30-C5A92AB6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261" y="6032979"/>
            <a:ext cx="321158" cy="2308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5A60746-3945-444C-97BB-CB1C2E18E5F3}"/>
              </a:ext>
            </a:extLst>
          </p:cNvPr>
          <p:cNvSpPr txBox="1"/>
          <p:nvPr/>
        </p:nvSpPr>
        <p:spPr>
          <a:xfrm>
            <a:off x="978467" y="219920"/>
            <a:ext cx="922746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What’s next and how can you help?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Plan Phases: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Gathering and Analysis (Spring 2018) –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WE ARE HERE</a:t>
            </a:r>
          </a:p>
          <a:p>
            <a:pPr marL="800100" lvl="1" indent="-342900">
              <a:buFont typeface="+mj-lt"/>
              <a:buAutoNum type="arabicPeriod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Development: use data to form recommendations for potential routes and policy changes (Summer 2018 – Fall 2018)</a:t>
            </a:r>
          </a:p>
          <a:p>
            <a:pPr marL="800100" lvl="1" indent="-342900">
              <a:buFont typeface="+mj-lt"/>
              <a:buAutoNum type="arabicPeriod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Finalize Plan  (Winter 2019)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Please complete our short </a:t>
            </a:r>
            <a:r>
              <a:rPr lang="en-US" b="1" u="sng" dirty="0">
                <a:solidFill>
                  <a:schemeClr val="accent2">
                    <a:lumMod val="75000"/>
                  </a:schemeClr>
                </a:solidFill>
              </a:rPr>
              <a:t>bicycle survey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either in person here today or online.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Plan updates are given at Bike Wilmington meetings- all are welcome to attend!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Provide your email on our sign-up sheet if you would like to be included in emails about Bike Wilmington meetings.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Ongoing conversations.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15366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7DFC47-1116-4A75-B444-E7DA2DDBB3F6}"/>
              </a:ext>
            </a:extLst>
          </p:cNvPr>
          <p:cNvSpPr/>
          <p:nvPr/>
        </p:nvSpPr>
        <p:spPr>
          <a:xfrm>
            <a:off x="10234569" y="536895"/>
            <a:ext cx="679508" cy="564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3DD98C-548A-4534-9622-D708A231DDAD}"/>
              </a:ext>
            </a:extLst>
          </p:cNvPr>
          <p:cNvGrpSpPr/>
          <p:nvPr/>
        </p:nvGrpSpPr>
        <p:grpSpPr>
          <a:xfrm>
            <a:off x="1102760" y="5904012"/>
            <a:ext cx="9129884" cy="809846"/>
            <a:chOff x="1635616" y="-40906"/>
            <a:chExt cx="9578031" cy="13402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B1232C-0686-4A15-AE8C-7686B8571A13}"/>
                </a:ext>
              </a:extLst>
            </p:cNvPr>
            <p:cNvSpPr txBox="1"/>
            <p:nvPr/>
          </p:nvSpPr>
          <p:spPr>
            <a:xfrm>
              <a:off x="1635616" y="-40906"/>
              <a:ext cx="9419618" cy="13402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</a:rPr>
                <a:t>- - - - - - - - - - - - - - </a:t>
              </a:r>
              <a:endParaRPr lang="en-US" sz="2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C0DBC4B-27C3-4843-BAC9-E4572CD44B42}"/>
                </a:ext>
              </a:extLst>
            </p:cNvPr>
            <p:cNvSpPr txBox="1"/>
            <p:nvPr/>
          </p:nvSpPr>
          <p:spPr>
            <a:xfrm>
              <a:off x="7050882" y="172534"/>
              <a:ext cx="4162765" cy="764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City of Wilmington Bike Plan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B9449F-4090-476C-A4B0-E1A93C458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0555" y="5582606"/>
            <a:ext cx="1126094" cy="642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6F4934-0FF0-471D-BA00-212415D3A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270" y="6032979"/>
            <a:ext cx="307245" cy="2231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7E5907-9055-4213-A48F-54B9D26475C6}"/>
              </a:ext>
            </a:extLst>
          </p:cNvPr>
          <p:cNvSpPr txBox="1"/>
          <p:nvPr/>
        </p:nvSpPr>
        <p:spPr>
          <a:xfrm>
            <a:off x="10620198" y="0"/>
            <a:ext cx="1322758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D2A7F5B-8347-49AF-966F-BEC862D096FA}"/>
              </a:ext>
            </a:extLst>
          </p:cNvPr>
          <p:cNvCxnSpPr>
            <a:cxnSpLocks/>
            <a:stCxn id="31" idx="0"/>
            <a:endCxn id="31" idx="2"/>
          </p:cNvCxnSpPr>
          <p:nvPr/>
        </p:nvCxnSpPr>
        <p:spPr>
          <a:xfrm>
            <a:off x="11281577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4DCA522-E344-46EF-8A4D-C00FEC8DA16A}"/>
              </a:ext>
            </a:extLst>
          </p:cNvPr>
          <p:cNvCxnSpPr/>
          <p:nvPr/>
        </p:nvCxnSpPr>
        <p:spPr>
          <a:xfrm>
            <a:off x="11139055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80FCF11-D6C8-4D90-8B40-D8AE9E24320A}"/>
              </a:ext>
            </a:extLst>
          </p:cNvPr>
          <p:cNvSpPr/>
          <p:nvPr/>
        </p:nvSpPr>
        <p:spPr>
          <a:xfrm>
            <a:off x="11675989" y="0"/>
            <a:ext cx="19273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9B031C-7140-44DE-836F-03C06ACF1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132" y="4320031"/>
            <a:ext cx="211369" cy="291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A885C40-8D6E-48F6-82CB-9FFFEC116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907" y="1784195"/>
            <a:ext cx="209820" cy="288914"/>
          </a:xfrm>
          <a:prstGeom prst="rect">
            <a:avLst/>
          </a:prstGeo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xmlns="" id="{F7EAE469-DF4E-4DA2-9F30-C5A92AB6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261" y="6032979"/>
            <a:ext cx="321158" cy="2308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5A60746-3945-444C-97BB-CB1C2E18E5F3}"/>
              </a:ext>
            </a:extLst>
          </p:cNvPr>
          <p:cNvSpPr txBox="1"/>
          <p:nvPr/>
        </p:nvSpPr>
        <p:spPr>
          <a:xfrm>
            <a:off x="1005177" y="536895"/>
            <a:ext cx="922746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Thank You!</a:t>
            </a:r>
          </a:p>
          <a:p>
            <a:pPr algn="ctr"/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Matthew Harris, Planner II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7"/>
              </a:rPr>
              <a:t>mharris@wilmingtonde.gov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(302) 576-3110</a:t>
            </a:r>
          </a:p>
          <a:p>
            <a:pPr algn="ctr"/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Gemma Tierney, Planner I</a:t>
            </a: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8"/>
              </a:rPr>
              <a:t>grtierney@wilmingtonde.gov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(302) 576-3117</a:t>
            </a:r>
          </a:p>
        </p:txBody>
      </p:sp>
    </p:spTree>
    <p:extLst>
      <p:ext uri="{BB962C8B-B14F-4D97-AF65-F5344CB8AC3E}">
        <p14:creationId xmlns:p14="http://schemas.microsoft.com/office/powerpoint/2010/main" xmlns="" val="155972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7DFC47-1116-4A75-B444-E7DA2DDBB3F6}"/>
              </a:ext>
            </a:extLst>
          </p:cNvPr>
          <p:cNvSpPr/>
          <p:nvPr/>
        </p:nvSpPr>
        <p:spPr>
          <a:xfrm>
            <a:off x="10234569" y="536895"/>
            <a:ext cx="679508" cy="564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3DD98C-548A-4534-9622-D708A231DDAD}"/>
              </a:ext>
            </a:extLst>
          </p:cNvPr>
          <p:cNvGrpSpPr/>
          <p:nvPr/>
        </p:nvGrpSpPr>
        <p:grpSpPr>
          <a:xfrm>
            <a:off x="1102760" y="5904012"/>
            <a:ext cx="9129884" cy="809846"/>
            <a:chOff x="1635616" y="-40906"/>
            <a:chExt cx="9578031" cy="13402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B1232C-0686-4A15-AE8C-7686B8571A13}"/>
                </a:ext>
              </a:extLst>
            </p:cNvPr>
            <p:cNvSpPr txBox="1"/>
            <p:nvPr/>
          </p:nvSpPr>
          <p:spPr>
            <a:xfrm>
              <a:off x="1635616" y="-40906"/>
              <a:ext cx="9419618" cy="13402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</a:rPr>
                <a:t>- - - - - - - - - - - - - - </a:t>
              </a:r>
              <a:endParaRPr lang="en-US" sz="2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C0DBC4B-27C3-4843-BAC9-E4572CD44B42}"/>
                </a:ext>
              </a:extLst>
            </p:cNvPr>
            <p:cNvSpPr txBox="1"/>
            <p:nvPr/>
          </p:nvSpPr>
          <p:spPr>
            <a:xfrm>
              <a:off x="7050882" y="172534"/>
              <a:ext cx="4162765" cy="764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City of Wilmington Bike Plan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B9449F-4090-476C-A4B0-E1A93C458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0555" y="5582606"/>
            <a:ext cx="1126094" cy="642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6F4934-0FF0-471D-BA00-212415D3A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270" y="6032979"/>
            <a:ext cx="307245" cy="2231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7E5907-9055-4213-A48F-54B9D26475C6}"/>
              </a:ext>
            </a:extLst>
          </p:cNvPr>
          <p:cNvSpPr txBox="1"/>
          <p:nvPr/>
        </p:nvSpPr>
        <p:spPr>
          <a:xfrm>
            <a:off x="10620198" y="0"/>
            <a:ext cx="1322758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D2A7F5B-8347-49AF-966F-BEC862D096FA}"/>
              </a:ext>
            </a:extLst>
          </p:cNvPr>
          <p:cNvCxnSpPr>
            <a:cxnSpLocks/>
            <a:stCxn id="31" idx="0"/>
            <a:endCxn id="31" idx="2"/>
          </p:cNvCxnSpPr>
          <p:nvPr/>
        </p:nvCxnSpPr>
        <p:spPr>
          <a:xfrm>
            <a:off x="11281577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4DCA522-E344-46EF-8A4D-C00FEC8DA16A}"/>
              </a:ext>
            </a:extLst>
          </p:cNvPr>
          <p:cNvCxnSpPr/>
          <p:nvPr/>
        </p:nvCxnSpPr>
        <p:spPr>
          <a:xfrm>
            <a:off x="11139055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80FCF11-D6C8-4D90-8B40-D8AE9E24320A}"/>
              </a:ext>
            </a:extLst>
          </p:cNvPr>
          <p:cNvSpPr/>
          <p:nvPr/>
        </p:nvSpPr>
        <p:spPr>
          <a:xfrm>
            <a:off x="11675989" y="0"/>
            <a:ext cx="19273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9B031C-7140-44DE-836F-03C06ACF1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132" y="4320031"/>
            <a:ext cx="211369" cy="291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A885C40-8D6E-48F6-82CB-9FFFEC116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907" y="1784195"/>
            <a:ext cx="209820" cy="288914"/>
          </a:xfrm>
          <a:prstGeom prst="rect">
            <a:avLst/>
          </a:prstGeo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xmlns="" id="{F7EAE469-DF4E-4DA2-9F30-C5A92AB6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261" y="6032979"/>
            <a:ext cx="321158" cy="2308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5A60746-3945-444C-97BB-CB1C2E18E5F3}"/>
              </a:ext>
            </a:extLst>
          </p:cNvPr>
          <p:cNvSpPr txBox="1"/>
          <p:nvPr/>
        </p:nvSpPr>
        <p:spPr>
          <a:xfrm>
            <a:off x="747673" y="203331"/>
            <a:ext cx="92274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What is the Purpose of a Bike Plan?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Improve</a:t>
            </a:r>
            <a:r>
              <a:rPr lang="en-US" sz="2000" dirty="0"/>
              <a:t> the bicycling environment for all riders (safe and coordinated network for all users, all ages and abilities).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Provide</a:t>
            </a:r>
            <a:r>
              <a:rPr lang="en-US" sz="2000" dirty="0"/>
              <a:t> coordinated and connected transportation options throughout the City (access to employment, services, institutions, recreation) 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Support</a:t>
            </a:r>
            <a:r>
              <a:rPr lang="en-US" sz="2000" dirty="0"/>
              <a:t> a healthy and active lifestyle for all residents.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Coordinate</a:t>
            </a:r>
            <a:r>
              <a:rPr lang="en-US" sz="2000" dirty="0"/>
              <a:t> and direct the implementation of improvements and City investment for a continuous network of routes and facilities.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Recommend</a:t>
            </a:r>
            <a:r>
              <a:rPr lang="en-US" sz="2000" dirty="0"/>
              <a:t> policy and improvement priorities.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Identify</a:t>
            </a:r>
            <a:r>
              <a:rPr lang="en-US" sz="2000" dirty="0"/>
              <a:t> funding opportunities.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149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7DFC47-1116-4A75-B444-E7DA2DDBB3F6}"/>
              </a:ext>
            </a:extLst>
          </p:cNvPr>
          <p:cNvSpPr/>
          <p:nvPr/>
        </p:nvSpPr>
        <p:spPr>
          <a:xfrm>
            <a:off x="10234569" y="536895"/>
            <a:ext cx="679508" cy="564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3DD98C-548A-4534-9622-D708A231DDAD}"/>
              </a:ext>
            </a:extLst>
          </p:cNvPr>
          <p:cNvGrpSpPr/>
          <p:nvPr/>
        </p:nvGrpSpPr>
        <p:grpSpPr>
          <a:xfrm>
            <a:off x="1102760" y="5904012"/>
            <a:ext cx="9129884" cy="809846"/>
            <a:chOff x="1635616" y="-40906"/>
            <a:chExt cx="9578031" cy="13402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B1232C-0686-4A15-AE8C-7686B8571A13}"/>
                </a:ext>
              </a:extLst>
            </p:cNvPr>
            <p:cNvSpPr txBox="1"/>
            <p:nvPr/>
          </p:nvSpPr>
          <p:spPr>
            <a:xfrm>
              <a:off x="1635616" y="-40906"/>
              <a:ext cx="9419618" cy="13402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</a:rPr>
                <a:t>- - - - - - - - - - - - - - </a:t>
              </a:r>
              <a:endParaRPr lang="en-US" sz="2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C0DBC4B-27C3-4843-BAC9-E4572CD44B42}"/>
                </a:ext>
              </a:extLst>
            </p:cNvPr>
            <p:cNvSpPr txBox="1"/>
            <p:nvPr/>
          </p:nvSpPr>
          <p:spPr>
            <a:xfrm>
              <a:off x="7050882" y="172534"/>
              <a:ext cx="4162765" cy="76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City of Wilmington Bike Plan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B9449F-4090-476C-A4B0-E1A93C458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909" y="5509694"/>
            <a:ext cx="1307591" cy="746417"/>
          </a:xfrm>
          <a:prstGeom prst="rect">
            <a:avLst/>
          </a:prstGeo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xmlns="" id="{F5C62DF7-BBA5-4680-B1E9-ED30FB207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2902" y="5970049"/>
            <a:ext cx="435987" cy="316629"/>
          </a:xfr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6F4934-0FF0-471D-BA00-212415D3A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270" y="5967352"/>
            <a:ext cx="397611" cy="2887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7E5907-9055-4213-A48F-54B9D26475C6}"/>
              </a:ext>
            </a:extLst>
          </p:cNvPr>
          <p:cNvSpPr txBox="1"/>
          <p:nvPr/>
        </p:nvSpPr>
        <p:spPr>
          <a:xfrm>
            <a:off x="10620198" y="0"/>
            <a:ext cx="1322758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D2A7F5B-8347-49AF-966F-BEC862D096FA}"/>
              </a:ext>
            </a:extLst>
          </p:cNvPr>
          <p:cNvCxnSpPr>
            <a:cxnSpLocks/>
            <a:stCxn id="31" idx="0"/>
            <a:endCxn id="31" idx="2"/>
          </p:cNvCxnSpPr>
          <p:nvPr/>
        </p:nvCxnSpPr>
        <p:spPr>
          <a:xfrm>
            <a:off x="11281577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4DCA522-E344-46EF-8A4D-C00FEC8DA16A}"/>
              </a:ext>
            </a:extLst>
          </p:cNvPr>
          <p:cNvCxnSpPr/>
          <p:nvPr/>
        </p:nvCxnSpPr>
        <p:spPr>
          <a:xfrm>
            <a:off x="11139055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80FCF11-D6C8-4D90-8B40-D8AE9E24320A}"/>
              </a:ext>
            </a:extLst>
          </p:cNvPr>
          <p:cNvSpPr/>
          <p:nvPr/>
        </p:nvSpPr>
        <p:spPr>
          <a:xfrm>
            <a:off x="11675989" y="0"/>
            <a:ext cx="19273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9B031C-7140-44DE-836F-03C06ACF13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132" y="4320031"/>
            <a:ext cx="211369" cy="291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A885C40-8D6E-48F6-82CB-9FFFEC1166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907" y="1784195"/>
            <a:ext cx="209820" cy="2889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F09AACF-EA91-4B16-8810-B787A60642E3}"/>
              </a:ext>
            </a:extLst>
          </p:cNvPr>
          <p:cNvSpPr txBox="1"/>
          <p:nvPr/>
        </p:nvSpPr>
        <p:spPr>
          <a:xfrm>
            <a:off x="544946" y="434109"/>
            <a:ext cx="569187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The City’s first Bike Plan is from 2008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  <a:p>
            <a:r>
              <a:rPr lang="en-US" sz="2400" dirty="0"/>
              <a:t>Several accomplishments since then: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Sharrows</a:t>
            </a:r>
            <a:r>
              <a:rPr lang="en-US" dirty="0"/>
              <a:t> on Market Street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Creation of Bike Wilmington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Bike Share Feasibility Study Completed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Bicycle Parking Expanded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Delaware Bicycle Council Grant awarded to City and County in 2018 to study Augustine Cut-Off.</a:t>
            </a:r>
          </a:p>
          <a:p>
            <a:r>
              <a:rPr lang="en-US" dirty="0"/>
              <a:t>	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759CCC-7ADB-41EC-8A92-224797A7F2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277" y="803441"/>
            <a:ext cx="3247338" cy="440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69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7DFC47-1116-4A75-B444-E7DA2DDBB3F6}"/>
              </a:ext>
            </a:extLst>
          </p:cNvPr>
          <p:cNvSpPr/>
          <p:nvPr/>
        </p:nvSpPr>
        <p:spPr>
          <a:xfrm>
            <a:off x="10234569" y="536895"/>
            <a:ext cx="679508" cy="564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3DD98C-548A-4534-9622-D708A231DDAD}"/>
              </a:ext>
            </a:extLst>
          </p:cNvPr>
          <p:cNvGrpSpPr/>
          <p:nvPr/>
        </p:nvGrpSpPr>
        <p:grpSpPr>
          <a:xfrm>
            <a:off x="1102760" y="5904012"/>
            <a:ext cx="9129884" cy="809846"/>
            <a:chOff x="1635616" y="-40906"/>
            <a:chExt cx="9578031" cy="13402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B1232C-0686-4A15-AE8C-7686B8571A13}"/>
                </a:ext>
              </a:extLst>
            </p:cNvPr>
            <p:cNvSpPr txBox="1"/>
            <p:nvPr/>
          </p:nvSpPr>
          <p:spPr>
            <a:xfrm>
              <a:off x="1635616" y="-40906"/>
              <a:ext cx="9419618" cy="13402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</a:rPr>
                <a:t>- - - - - - - - - - - - - - </a:t>
              </a:r>
              <a:endParaRPr lang="en-US" sz="2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C0DBC4B-27C3-4843-BAC9-E4572CD44B42}"/>
                </a:ext>
              </a:extLst>
            </p:cNvPr>
            <p:cNvSpPr txBox="1"/>
            <p:nvPr/>
          </p:nvSpPr>
          <p:spPr>
            <a:xfrm>
              <a:off x="7050882" y="172534"/>
              <a:ext cx="4162765" cy="764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City of Wilmington Bike Plan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B9449F-4090-476C-A4B0-E1A93C458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2294" y="5556109"/>
            <a:ext cx="1126094" cy="642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6F4934-0FF0-471D-BA00-212415D3A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270" y="6032979"/>
            <a:ext cx="307245" cy="2231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7E5907-9055-4213-A48F-54B9D26475C6}"/>
              </a:ext>
            </a:extLst>
          </p:cNvPr>
          <p:cNvSpPr txBox="1"/>
          <p:nvPr/>
        </p:nvSpPr>
        <p:spPr>
          <a:xfrm>
            <a:off x="10620198" y="0"/>
            <a:ext cx="1322758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D2A7F5B-8347-49AF-966F-BEC862D096FA}"/>
              </a:ext>
            </a:extLst>
          </p:cNvPr>
          <p:cNvCxnSpPr>
            <a:cxnSpLocks/>
            <a:stCxn id="31" idx="0"/>
            <a:endCxn id="31" idx="2"/>
          </p:cNvCxnSpPr>
          <p:nvPr/>
        </p:nvCxnSpPr>
        <p:spPr>
          <a:xfrm>
            <a:off x="11281577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4DCA522-E344-46EF-8A4D-C00FEC8DA16A}"/>
              </a:ext>
            </a:extLst>
          </p:cNvPr>
          <p:cNvCxnSpPr/>
          <p:nvPr/>
        </p:nvCxnSpPr>
        <p:spPr>
          <a:xfrm>
            <a:off x="11139055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80FCF11-D6C8-4D90-8B40-D8AE9E24320A}"/>
              </a:ext>
            </a:extLst>
          </p:cNvPr>
          <p:cNvSpPr/>
          <p:nvPr/>
        </p:nvSpPr>
        <p:spPr>
          <a:xfrm>
            <a:off x="11675989" y="0"/>
            <a:ext cx="19273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9B031C-7140-44DE-836F-03C06ACF1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132" y="4320031"/>
            <a:ext cx="211369" cy="291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A885C40-8D6E-48F6-82CB-9FFFEC116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907" y="1784195"/>
            <a:ext cx="209820" cy="288914"/>
          </a:xfrm>
          <a:prstGeom prst="rect">
            <a:avLst/>
          </a:prstGeo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xmlns="" id="{F7EAE469-DF4E-4DA2-9F30-C5A92AB6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261" y="6032979"/>
            <a:ext cx="321158" cy="2308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5A60746-3945-444C-97BB-CB1C2E18E5F3}"/>
              </a:ext>
            </a:extLst>
          </p:cNvPr>
          <p:cNvSpPr txBox="1"/>
          <p:nvPr/>
        </p:nvSpPr>
        <p:spPr>
          <a:xfrm>
            <a:off x="882072" y="536894"/>
            <a:ext cx="922746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The Benefits of a Coordinated Bike Network:</a:t>
            </a:r>
          </a:p>
          <a:p>
            <a:r>
              <a:rPr lang="en-US" dirty="0"/>
              <a:t>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Convenience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Low-cost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Exercise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Traffic calming- safer for bikers, pedestrians and </a:t>
            </a:r>
            <a:r>
              <a:rPr lang="en-US" sz="2400" dirty="0" smtClean="0"/>
              <a:t>children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Better air quality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Local economic development</a:t>
            </a:r>
          </a:p>
          <a:p>
            <a:pPr lvl="1"/>
            <a:r>
              <a:rPr lang="en-US" sz="2400" dirty="0"/>
              <a:t>     =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Quality of Life</a:t>
            </a:r>
          </a:p>
          <a:p>
            <a:pPr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759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7DFC47-1116-4A75-B444-E7DA2DDBB3F6}"/>
              </a:ext>
            </a:extLst>
          </p:cNvPr>
          <p:cNvSpPr/>
          <p:nvPr/>
        </p:nvSpPr>
        <p:spPr>
          <a:xfrm>
            <a:off x="10234569" y="536895"/>
            <a:ext cx="679508" cy="564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3DD98C-548A-4534-9622-D708A231DDAD}"/>
              </a:ext>
            </a:extLst>
          </p:cNvPr>
          <p:cNvGrpSpPr/>
          <p:nvPr/>
        </p:nvGrpSpPr>
        <p:grpSpPr>
          <a:xfrm>
            <a:off x="1102760" y="5904012"/>
            <a:ext cx="9129884" cy="809846"/>
            <a:chOff x="1635616" y="-40906"/>
            <a:chExt cx="9578031" cy="13402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B1232C-0686-4A15-AE8C-7686B8571A13}"/>
                </a:ext>
              </a:extLst>
            </p:cNvPr>
            <p:cNvSpPr txBox="1"/>
            <p:nvPr/>
          </p:nvSpPr>
          <p:spPr>
            <a:xfrm>
              <a:off x="1635616" y="-40906"/>
              <a:ext cx="9419618" cy="13402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</a:rPr>
                <a:t>- - - - - - - - - - - - - - </a:t>
              </a:r>
              <a:endParaRPr lang="en-US" sz="2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C0DBC4B-27C3-4843-BAC9-E4572CD44B42}"/>
                </a:ext>
              </a:extLst>
            </p:cNvPr>
            <p:cNvSpPr txBox="1"/>
            <p:nvPr/>
          </p:nvSpPr>
          <p:spPr>
            <a:xfrm>
              <a:off x="7050882" y="172534"/>
              <a:ext cx="4162765" cy="764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City of Wilmington Bike Plan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B9449F-4090-476C-A4B0-E1A93C458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2294" y="5556109"/>
            <a:ext cx="1126094" cy="642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6F4934-0FF0-471D-BA00-212415D3A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270" y="6032979"/>
            <a:ext cx="307245" cy="2231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7E5907-9055-4213-A48F-54B9D26475C6}"/>
              </a:ext>
            </a:extLst>
          </p:cNvPr>
          <p:cNvSpPr txBox="1"/>
          <p:nvPr/>
        </p:nvSpPr>
        <p:spPr>
          <a:xfrm>
            <a:off x="10620198" y="0"/>
            <a:ext cx="1322758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D2A7F5B-8347-49AF-966F-BEC862D096FA}"/>
              </a:ext>
            </a:extLst>
          </p:cNvPr>
          <p:cNvCxnSpPr>
            <a:cxnSpLocks/>
            <a:stCxn id="31" idx="0"/>
            <a:endCxn id="31" idx="2"/>
          </p:cNvCxnSpPr>
          <p:nvPr/>
        </p:nvCxnSpPr>
        <p:spPr>
          <a:xfrm>
            <a:off x="11281577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4DCA522-E344-46EF-8A4D-C00FEC8DA16A}"/>
              </a:ext>
            </a:extLst>
          </p:cNvPr>
          <p:cNvCxnSpPr/>
          <p:nvPr/>
        </p:nvCxnSpPr>
        <p:spPr>
          <a:xfrm>
            <a:off x="11139055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80FCF11-D6C8-4D90-8B40-D8AE9E24320A}"/>
              </a:ext>
            </a:extLst>
          </p:cNvPr>
          <p:cNvSpPr/>
          <p:nvPr/>
        </p:nvSpPr>
        <p:spPr>
          <a:xfrm>
            <a:off x="11675989" y="0"/>
            <a:ext cx="19273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9B031C-7140-44DE-836F-03C06ACF1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132" y="4320031"/>
            <a:ext cx="211369" cy="291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A885C40-8D6E-48F6-82CB-9FFFEC116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907" y="1784195"/>
            <a:ext cx="209820" cy="288914"/>
          </a:xfrm>
          <a:prstGeom prst="rect">
            <a:avLst/>
          </a:prstGeo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xmlns="" id="{F7EAE469-DF4E-4DA2-9F30-C5A92AB6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261" y="6032979"/>
            <a:ext cx="321158" cy="2308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5A60746-3945-444C-97BB-CB1C2E18E5F3}"/>
              </a:ext>
            </a:extLst>
          </p:cNvPr>
          <p:cNvSpPr txBox="1"/>
          <p:nvPr/>
        </p:nvSpPr>
        <p:spPr>
          <a:xfrm>
            <a:off x="932872" y="536894"/>
            <a:ext cx="9227467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What have we been up to?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Data Analysis – </a:t>
            </a:r>
          </a:p>
          <a:p>
            <a:r>
              <a:rPr lang="en-US" sz="2400" dirty="0"/>
              <a:t>Using </a:t>
            </a:r>
            <a:r>
              <a:rPr lang="en-US" sz="2400" dirty="0" err="1"/>
              <a:t>DelDOT</a:t>
            </a:r>
            <a:r>
              <a:rPr lang="en-US" sz="2400" dirty="0"/>
              <a:t> data, we have developed some ideas of what a bike network in Wilmington could look like. 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Better data allows us to make better decisions.</a:t>
            </a:r>
          </a:p>
          <a:p>
            <a:r>
              <a:rPr lang="en-US" sz="2400" dirty="0"/>
              <a:t>	Checking data accuracy for:</a:t>
            </a:r>
          </a:p>
          <a:p>
            <a:pPr marL="1719263" indent="49213">
              <a:buFont typeface="Arial" panose="020B0604020202020204" pitchFamily="34" charset="0"/>
              <a:buChar char="•"/>
            </a:pPr>
            <a:r>
              <a:rPr lang="en-US" sz="2400" dirty="0"/>
              <a:t>	 Road widths</a:t>
            </a:r>
          </a:p>
          <a:p>
            <a:pPr marL="1719263" indent="49213">
              <a:buFont typeface="Arial" panose="020B0604020202020204" pitchFamily="34" charset="0"/>
              <a:buChar char="•"/>
            </a:pPr>
            <a:r>
              <a:rPr lang="en-US" sz="2400" dirty="0"/>
              <a:t>	 Parking </a:t>
            </a:r>
          </a:p>
          <a:p>
            <a:pPr marL="1719263" indent="49213">
              <a:buFont typeface="Arial" panose="020B0604020202020204" pitchFamily="34" charset="0"/>
              <a:buChar char="•"/>
            </a:pPr>
            <a:r>
              <a:rPr lang="en-US" sz="2400" dirty="0"/>
              <a:t> Speed</a:t>
            </a:r>
          </a:p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922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7DFC47-1116-4A75-B444-E7DA2DDBB3F6}"/>
              </a:ext>
            </a:extLst>
          </p:cNvPr>
          <p:cNvSpPr/>
          <p:nvPr/>
        </p:nvSpPr>
        <p:spPr>
          <a:xfrm>
            <a:off x="10234569" y="536895"/>
            <a:ext cx="679508" cy="564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3DD98C-548A-4534-9622-D708A231DDAD}"/>
              </a:ext>
            </a:extLst>
          </p:cNvPr>
          <p:cNvGrpSpPr/>
          <p:nvPr/>
        </p:nvGrpSpPr>
        <p:grpSpPr>
          <a:xfrm>
            <a:off x="1102760" y="5904012"/>
            <a:ext cx="9129884" cy="809846"/>
            <a:chOff x="1635616" y="-40906"/>
            <a:chExt cx="9578031" cy="13402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B1232C-0686-4A15-AE8C-7686B8571A13}"/>
                </a:ext>
              </a:extLst>
            </p:cNvPr>
            <p:cNvSpPr txBox="1"/>
            <p:nvPr/>
          </p:nvSpPr>
          <p:spPr>
            <a:xfrm>
              <a:off x="1635616" y="-40906"/>
              <a:ext cx="9419618" cy="13402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</a:rPr>
                <a:t>- - - - - - - - - - - - - - </a:t>
              </a:r>
              <a:endParaRPr lang="en-US" sz="2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C0DBC4B-27C3-4843-BAC9-E4572CD44B42}"/>
                </a:ext>
              </a:extLst>
            </p:cNvPr>
            <p:cNvSpPr txBox="1"/>
            <p:nvPr/>
          </p:nvSpPr>
          <p:spPr>
            <a:xfrm>
              <a:off x="7050882" y="172534"/>
              <a:ext cx="4162765" cy="764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City of Wilmington Bike Plan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B9449F-4090-476C-A4B0-E1A93C458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2294" y="5556109"/>
            <a:ext cx="1126094" cy="642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6F4934-0FF0-471D-BA00-212415D3AC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270" y="6032979"/>
            <a:ext cx="307245" cy="2231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7E5907-9055-4213-A48F-54B9D26475C6}"/>
              </a:ext>
            </a:extLst>
          </p:cNvPr>
          <p:cNvSpPr txBox="1"/>
          <p:nvPr/>
        </p:nvSpPr>
        <p:spPr>
          <a:xfrm>
            <a:off x="10620198" y="0"/>
            <a:ext cx="1322758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D2A7F5B-8347-49AF-966F-BEC862D096FA}"/>
              </a:ext>
            </a:extLst>
          </p:cNvPr>
          <p:cNvCxnSpPr>
            <a:cxnSpLocks/>
            <a:stCxn id="31" idx="0"/>
            <a:endCxn id="31" idx="2"/>
          </p:cNvCxnSpPr>
          <p:nvPr/>
        </p:nvCxnSpPr>
        <p:spPr>
          <a:xfrm>
            <a:off x="11281577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4DCA522-E344-46EF-8A4D-C00FEC8DA16A}"/>
              </a:ext>
            </a:extLst>
          </p:cNvPr>
          <p:cNvCxnSpPr/>
          <p:nvPr/>
        </p:nvCxnSpPr>
        <p:spPr>
          <a:xfrm>
            <a:off x="11139055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80FCF11-D6C8-4D90-8B40-D8AE9E24320A}"/>
              </a:ext>
            </a:extLst>
          </p:cNvPr>
          <p:cNvSpPr/>
          <p:nvPr/>
        </p:nvSpPr>
        <p:spPr>
          <a:xfrm>
            <a:off x="11675989" y="0"/>
            <a:ext cx="19273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9B031C-7140-44DE-836F-03C06ACF13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132" y="4320031"/>
            <a:ext cx="211369" cy="291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A885C40-8D6E-48F6-82CB-9FFFEC1166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907" y="1784195"/>
            <a:ext cx="209820" cy="288914"/>
          </a:xfrm>
          <a:prstGeom prst="rect">
            <a:avLst/>
          </a:prstGeo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xmlns="" id="{F7EAE469-DF4E-4DA2-9F30-C5A92AB6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261" y="6032979"/>
            <a:ext cx="321158" cy="230832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FDB74F6E-ECAC-4862-B9E6-9E2043C88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8991643"/>
              </p:ext>
            </p:extLst>
          </p:nvPr>
        </p:nvGraphicFramePr>
        <p:xfrm>
          <a:off x="2524243" y="0"/>
          <a:ext cx="6484937" cy="5418137"/>
        </p:xfrm>
        <a:graphic>
          <a:graphicData uri="http://schemas.openxmlformats.org/presentationml/2006/ole">
            <p:oleObj spid="_x0000_s1075" name="Acrobat Document" r:id="rId8" imgW="27088931" imgH="22631400" progId="AcroExch.Document.7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0371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882F89EB-20FD-4B57-A7D8-017A8FFB7C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2401970"/>
              </p:ext>
            </p:extLst>
          </p:nvPr>
        </p:nvGraphicFramePr>
        <p:xfrm>
          <a:off x="1894501" y="71318"/>
          <a:ext cx="7688044" cy="6423325"/>
        </p:xfrm>
        <a:graphic>
          <a:graphicData uri="http://schemas.openxmlformats.org/presentationml/2006/ole">
            <p:oleObj spid="_x0000_s2058" name="Acrobat Document" r:id="rId3" imgW="27088931" imgH="22631400" progId="AcroExch.Document.7">
              <p:embed/>
            </p:oleObj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7DFC47-1116-4A75-B444-E7DA2DDBB3F6}"/>
              </a:ext>
            </a:extLst>
          </p:cNvPr>
          <p:cNvSpPr/>
          <p:nvPr/>
        </p:nvSpPr>
        <p:spPr>
          <a:xfrm>
            <a:off x="10234569" y="536895"/>
            <a:ext cx="679508" cy="564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3DD98C-548A-4534-9622-D708A231DDAD}"/>
              </a:ext>
            </a:extLst>
          </p:cNvPr>
          <p:cNvGrpSpPr/>
          <p:nvPr/>
        </p:nvGrpSpPr>
        <p:grpSpPr>
          <a:xfrm>
            <a:off x="1102760" y="5904012"/>
            <a:ext cx="9129884" cy="809846"/>
            <a:chOff x="1635616" y="-40906"/>
            <a:chExt cx="9578031" cy="13402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B1232C-0686-4A15-AE8C-7686B8571A13}"/>
                </a:ext>
              </a:extLst>
            </p:cNvPr>
            <p:cNvSpPr txBox="1"/>
            <p:nvPr/>
          </p:nvSpPr>
          <p:spPr>
            <a:xfrm>
              <a:off x="1635616" y="-40906"/>
              <a:ext cx="9419618" cy="13402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</a:rPr>
                <a:t>- - - - - - - - - - - - - - </a:t>
              </a:r>
              <a:endParaRPr lang="en-US" sz="2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C0DBC4B-27C3-4843-BAC9-E4572CD44B42}"/>
                </a:ext>
              </a:extLst>
            </p:cNvPr>
            <p:cNvSpPr txBox="1"/>
            <p:nvPr/>
          </p:nvSpPr>
          <p:spPr>
            <a:xfrm>
              <a:off x="7050882" y="172534"/>
              <a:ext cx="4162765" cy="764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City of Wilmington Bike Plan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B9449F-4090-476C-A4B0-E1A93C4586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2294" y="5556109"/>
            <a:ext cx="1126094" cy="642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6F4934-0FF0-471D-BA00-212415D3AC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270" y="6032979"/>
            <a:ext cx="307245" cy="2231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7E5907-9055-4213-A48F-54B9D26475C6}"/>
              </a:ext>
            </a:extLst>
          </p:cNvPr>
          <p:cNvSpPr txBox="1"/>
          <p:nvPr/>
        </p:nvSpPr>
        <p:spPr>
          <a:xfrm>
            <a:off x="10620198" y="0"/>
            <a:ext cx="1322758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D2A7F5B-8347-49AF-966F-BEC862D096FA}"/>
              </a:ext>
            </a:extLst>
          </p:cNvPr>
          <p:cNvCxnSpPr>
            <a:cxnSpLocks/>
            <a:stCxn id="31" idx="0"/>
            <a:endCxn id="31" idx="2"/>
          </p:cNvCxnSpPr>
          <p:nvPr/>
        </p:nvCxnSpPr>
        <p:spPr>
          <a:xfrm>
            <a:off x="11281577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4DCA522-E344-46EF-8A4D-C00FEC8DA16A}"/>
              </a:ext>
            </a:extLst>
          </p:cNvPr>
          <p:cNvCxnSpPr/>
          <p:nvPr/>
        </p:nvCxnSpPr>
        <p:spPr>
          <a:xfrm>
            <a:off x="11139055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80FCF11-D6C8-4D90-8B40-D8AE9E24320A}"/>
              </a:ext>
            </a:extLst>
          </p:cNvPr>
          <p:cNvSpPr/>
          <p:nvPr/>
        </p:nvSpPr>
        <p:spPr>
          <a:xfrm>
            <a:off x="11675989" y="0"/>
            <a:ext cx="19273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9B031C-7140-44DE-836F-03C06ACF13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132" y="4320031"/>
            <a:ext cx="211369" cy="291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A885C40-8D6E-48F6-82CB-9FFFEC116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907" y="1784195"/>
            <a:ext cx="209820" cy="288914"/>
          </a:xfrm>
          <a:prstGeom prst="rect">
            <a:avLst/>
          </a:prstGeo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xmlns="" id="{F7EAE469-DF4E-4DA2-9F30-C5A92AB6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261" y="6032979"/>
            <a:ext cx="321158" cy="2308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5A60746-3945-444C-97BB-CB1C2E18E5F3}"/>
              </a:ext>
            </a:extLst>
          </p:cNvPr>
          <p:cNvSpPr txBox="1"/>
          <p:nvPr/>
        </p:nvSpPr>
        <p:spPr>
          <a:xfrm>
            <a:off x="932872" y="536894"/>
            <a:ext cx="92274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B1EB0B-9136-4CF8-813F-AAC95814AA21}"/>
              </a:ext>
            </a:extLst>
          </p:cNvPr>
          <p:cNvSpPr txBox="1"/>
          <p:nvPr/>
        </p:nvSpPr>
        <p:spPr>
          <a:xfrm>
            <a:off x="2202735" y="536893"/>
            <a:ext cx="245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The Study Area</a:t>
            </a: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7440E6A-1611-4713-BD23-FFF7EBC8A3EC}"/>
              </a:ext>
            </a:extLst>
          </p:cNvPr>
          <p:cNvSpPr/>
          <p:nvPr/>
        </p:nvSpPr>
        <p:spPr>
          <a:xfrm>
            <a:off x="5540520" y="3285454"/>
            <a:ext cx="227429" cy="247536"/>
          </a:xfrm>
          <a:prstGeom prst="star5">
            <a:avLst/>
          </a:prstGeom>
          <a:solidFill>
            <a:srgbClr val="FFFF00"/>
          </a:solidFill>
          <a:ln w="31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62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7DFC47-1116-4A75-B444-E7DA2DDBB3F6}"/>
              </a:ext>
            </a:extLst>
          </p:cNvPr>
          <p:cNvSpPr/>
          <p:nvPr/>
        </p:nvSpPr>
        <p:spPr>
          <a:xfrm>
            <a:off x="10234569" y="536895"/>
            <a:ext cx="679508" cy="5640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03DD98C-548A-4534-9622-D708A231DDAD}"/>
              </a:ext>
            </a:extLst>
          </p:cNvPr>
          <p:cNvGrpSpPr/>
          <p:nvPr/>
        </p:nvGrpSpPr>
        <p:grpSpPr>
          <a:xfrm>
            <a:off x="1102760" y="5904012"/>
            <a:ext cx="9129884" cy="809846"/>
            <a:chOff x="1635616" y="-40906"/>
            <a:chExt cx="9578031" cy="134029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D7B1232C-0686-4A15-AE8C-7686B8571A13}"/>
                </a:ext>
              </a:extLst>
            </p:cNvPr>
            <p:cNvSpPr txBox="1"/>
            <p:nvPr/>
          </p:nvSpPr>
          <p:spPr>
            <a:xfrm>
              <a:off x="1635616" y="-40906"/>
              <a:ext cx="9419618" cy="134029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5400" b="1" dirty="0">
                  <a:solidFill>
                    <a:srgbClr val="FFC000"/>
                  </a:solidFill>
                </a:rPr>
                <a:t>- - - - - - - - - - - - - - </a:t>
              </a:r>
              <a:endParaRPr lang="en-US" sz="2600" b="1" dirty="0">
                <a:solidFill>
                  <a:srgbClr val="FFC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5C0DBC4B-27C3-4843-BAC9-E4572CD44B42}"/>
                </a:ext>
              </a:extLst>
            </p:cNvPr>
            <p:cNvSpPr txBox="1"/>
            <p:nvPr/>
          </p:nvSpPr>
          <p:spPr>
            <a:xfrm>
              <a:off x="7050882" y="172534"/>
              <a:ext cx="4162765" cy="7640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City of Wilmington Bike Plan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1B9449F-4090-476C-A4B0-E1A93C4586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2294" y="5556109"/>
            <a:ext cx="1126094" cy="64281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C6F4934-0FF0-471D-BA00-212415D3A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4270" y="6032979"/>
            <a:ext cx="307245" cy="22313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67E5907-9055-4213-A48F-54B9D26475C6}"/>
              </a:ext>
            </a:extLst>
          </p:cNvPr>
          <p:cNvSpPr txBox="1"/>
          <p:nvPr/>
        </p:nvSpPr>
        <p:spPr>
          <a:xfrm>
            <a:off x="10620198" y="0"/>
            <a:ext cx="1322758" cy="6858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6D2A7F5B-8347-49AF-966F-BEC862D096FA}"/>
              </a:ext>
            </a:extLst>
          </p:cNvPr>
          <p:cNvCxnSpPr>
            <a:cxnSpLocks/>
            <a:stCxn id="31" idx="0"/>
            <a:endCxn id="31" idx="2"/>
          </p:cNvCxnSpPr>
          <p:nvPr/>
        </p:nvCxnSpPr>
        <p:spPr>
          <a:xfrm>
            <a:off x="11281577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34DCA522-E344-46EF-8A4D-C00FEC8DA16A}"/>
              </a:ext>
            </a:extLst>
          </p:cNvPr>
          <p:cNvCxnSpPr/>
          <p:nvPr/>
        </p:nvCxnSpPr>
        <p:spPr>
          <a:xfrm>
            <a:off x="11139055" y="0"/>
            <a:ext cx="0" cy="6858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B80FCF11-D6C8-4D90-8B40-D8AE9E24320A}"/>
              </a:ext>
            </a:extLst>
          </p:cNvPr>
          <p:cNvSpPr/>
          <p:nvPr/>
        </p:nvSpPr>
        <p:spPr>
          <a:xfrm>
            <a:off x="11675989" y="0"/>
            <a:ext cx="19273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959B031C-7140-44DE-836F-03C06ACF1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69132" y="4320031"/>
            <a:ext cx="211369" cy="2910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A885C40-8D6E-48F6-82CB-9FFFEC116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58907" y="1784195"/>
            <a:ext cx="209820" cy="288914"/>
          </a:xfrm>
          <a:prstGeom prst="rect">
            <a:avLst/>
          </a:prstGeom>
        </p:spPr>
      </p:pic>
      <p:pic>
        <p:nvPicPr>
          <p:cNvPr id="47" name="Content Placeholder 46">
            <a:extLst>
              <a:ext uri="{FF2B5EF4-FFF2-40B4-BE49-F238E27FC236}">
                <a16:creationId xmlns:a16="http://schemas.microsoft.com/office/drawing/2014/main" xmlns="" id="{F7EAE469-DF4E-4DA2-9F30-C5A92AB65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6261" y="6032979"/>
            <a:ext cx="321158" cy="23083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5A60746-3945-444C-97BB-CB1C2E18E5F3}"/>
              </a:ext>
            </a:extLst>
          </p:cNvPr>
          <p:cNvSpPr txBox="1"/>
          <p:nvPr/>
        </p:nvSpPr>
        <p:spPr>
          <a:xfrm>
            <a:off x="1673632" y="4602686"/>
            <a:ext cx="3891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Separated Pathways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A50610-C439-4CE0-AA3A-E433F137D930}"/>
              </a:ext>
            </a:extLst>
          </p:cNvPr>
          <p:cNvSpPr txBox="1"/>
          <p:nvPr/>
        </p:nvSpPr>
        <p:spPr>
          <a:xfrm>
            <a:off x="170760" y="171558"/>
            <a:ext cx="27710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So what are some different types of bike infrastructure?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989ADF-F370-4BA1-975E-0A3FDF3C426F}"/>
              </a:ext>
            </a:extLst>
          </p:cNvPr>
          <p:cNvSpPr txBox="1"/>
          <p:nvPr/>
        </p:nvSpPr>
        <p:spPr>
          <a:xfrm>
            <a:off x="8941417" y="77191"/>
            <a:ext cx="151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Shared with cars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3E41EAA-BF2F-4612-B2FF-120E906FEA3A}"/>
              </a:ext>
            </a:extLst>
          </p:cNvPr>
          <p:cNvSpPr txBox="1"/>
          <p:nvPr/>
        </p:nvSpPr>
        <p:spPr>
          <a:xfrm>
            <a:off x="8869836" y="4993540"/>
            <a:ext cx="1607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Separate from cars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2694071-AE71-4A21-8F92-392B76FECF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9279" y="1539"/>
            <a:ext cx="3306439" cy="18596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9E8B2EB-B900-4A70-A5F0-95B365E211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9279" y="1901451"/>
            <a:ext cx="3306440" cy="17807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90AF7CD-88B2-451C-A9AC-C20E66F20B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2021" y="3703727"/>
            <a:ext cx="3306440" cy="2200285"/>
          </a:xfrm>
          <a:prstGeom prst="rect">
            <a:avLst/>
          </a:prstGeom>
        </p:spPr>
      </p:pic>
      <p:sp>
        <p:nvSpPr>
          <p:cNvPr id="20" name="Arrow: Down 19">
            <a:extLst>
              <a:ext uri="{FF2B5EF4-FFF2-40B4-BE49-F238E27FC236}">
                <a16:creationId xmlns:a16="http://schemas.microsoft.com/office/drawing/2014/main" xmlns="" id="{EE932285-C080-44FF-B899-BEB12CF68D61}"/>
              </a:ext>
            </a:extLst>
          </p:cNvPr>
          <p:cNvSpPr/>
          <p:nvPr/>
        </p:nvSpPr>
        <p:spPr>
          <a:xfrm>
            <a:off x="9434273" y="972672"/>
            <a:ext cx="514478" cy="399934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0FF11B-CD49-49DB-B697-2132B84D023B}"/>
              </a:ext>
            </a:extLst>
          </p:cNvPr>
          <p:cNvSpPr txBox="1"/>
          <p:nvPr/>
        </p:nvSpPr>
        <p:spPr>
          <a:xfrm>
            <a:off x="1685958" y="2571453"/>
            <a:ext cx="3891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Bike Lanes</a:t>
            </a:r>
          </a:p>
          <a:p>
            <a:pPr algn="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EAA32C6-7F4B-42E4-A881-E24CDA783773}"/>
              </a:ext>
            </a:extLst>
          </p:cNvPr>
          <p:cNvSpPr txBox="1"/>
          <p:nvPr/>
        </p:nvSpPr>
        <p:spPr>
          <a:xfrm>
            <a:off x="2483708" y="238908"/>
            <a:ext cx="3032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lvl="1" algn="r"/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</a:rPr>
              <a:t>Sharrows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lvl="1" algn="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Bicycle Boulevards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70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15600" y="302944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Sharrows</a:t>
            </a:r>
            <a:endParaRPr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15601" y="1395982"/>
            <a:ext cx="4781393" cy="46958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dirty="0"/>
              <a:t>In traffic lane</a:t>
            </a:r>
          </a:p>
          <a:p>
            <a:r>
              <a:rPr lang="en-US" dirty="0"/>
              <a:t>Indicates that bike may use entire traffic lane</a:t>
            </a:r>
          </a:p>
          <a:p>
            <a:r>
              <a:rPr lang="en-US" dirty="0"/>
              <a:t>Do not need to change street layout</a:t>
            </a:r>
          </a:p>
          <a:p>
            <a:r>
              <a:rPr lang="en-US" dirty="0"/>
              <a:t>For low-speed, low-volume streets</a:t>
            </a:r>
          </a:p>
          <a:p>
            <a:r>
              <a:rPr lang="en-US" dirty="0"/>
              <a:t>Enhanced when paired with bicycle signage</a:t>
            </a:r>
          </a:p>
          <a:p>
            <a:pPr marL="152396" indent="0"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120683-9ED7-47A8-B558-975133E8D44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7152" y="1395982"/>
            <a:ext cx="6379248" cy="42358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FA8753-C780-48A2-B8DE-3553F1DD66A3}"/>
              </a:ext>
            </a:extLst>
          </p:cNvPr>
          <p:cNvSpPr txBox="1"/>
          <p:nvPr/>
        </p:nvSpPr>
        <p:spPr>
          <a:xfrm>
            <a:off x="5397152" y="5631803"/>
            <a:ext cx="6600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http://sdotblog.seattle.gov/2009/09/24/sharing-the-road-with-sharrows/</a:t>
            </a:r>
          </a:p>
        </p:txBody>
      </p:sp>
    </p:spTree>
    <p:extLst>
      <p:ext uri="{BB962C8B-B14F-4D97-AF65-F5344CB8AC3E}">
        <p14:creationId xmlns:p14="http://schemas.microsoft.com/office/powerpoint/2010/main" xmlns="" val="14925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682</Words>
  <Application>Microsoft Office PowerPoint</Application>
  <PresentationFormat>Custom</PresentationFormat>
  <Paragraphs>164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Sharrows</vt:lpstr>
      <vt:lpstr>“Bicycle Boulevards”</vt:lpstr>
      <vt:lpstr>Bike Lanes</vt:lpstr>
      <vt:lpstr>Beyond the basic bike lane</vt:lpstr>
      <vt:lpstr> Separated Pathways</vt:lpstr>
      <vt:lpstr>Bike Boxes</vt:lpstr>
      <vt:lpstr>Bike Parking</vt:lpstr>
      <vt:lpstr>Bike Signage and Traffic Signals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inspector</dc:creator>
  <cp:lastModifiedBy>mharris</cp:lastModifiedBy>
  <cp:revision>62</cp:revision>
  <dcterms:created xsi:type="dcterms:W3CDTF">2018-02-26T03:02:12Z</dcterms:created>
  <dcterms:modified xsi:type="dcterms:W3CDTF">2018-03-08T20:34:23Z</dcterms:modified>
</cp:coreProperties>
</file>